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941" r:id="rId2"/>
    <p:sldId id="942" r:id="rId3"/>
    <p:sldId id="933" r:id="rId4"/>
    <p:sldId id="979" r:id="rId5"/>
    <p:sldId id="971" r:id="rId6"/>
    <p:sldId id="905" r:id="rId7"/>
    <p:sldId id="945" r:id="rId8"/>
    <p:sldId id="946" r:id="rId9"/>
    <p:sldId id="947" r:id="rId10"/>
    <p:sldId id="948" r:id="rId11"/>
    <p:sldId id="949" r:id="rId12"/>
    <p:sldId id="981" r:id="rId13"/>
    <p:sldId id="972" r:id="rId14"/>
    <p:sldId id="926" r:id="rId15"/>
    <p:sldId id="906" r:id="rId16"/>
    <p:sldId id="904" r:id="rId17"/>
    <p:sldId id="907" r:id="rId18"/>
    <p:sldId id="950" r:id="rId19"/>
    <p:sldId id="924" r:id="rId20"/>
    <p:sldId id="951" r:id="rId21"/>
    <p:sldId id="911" r:id="rId22"/>
    <p:sldId id="912" r:id="rId23"/>
    <p:sldId id="913" r:id="rId24"/>
    <p:sldId id="956" r:id="rId25"/>
    <p:sldId id="990" r:id="rId26"/>
    <p:sldId id="955" r:id="rId27"/>
    <p:sldId id="985" r:id="rId28"/>
    <p:sldId id="992" r:id="rId29"/>
    <p:sldId id="908" r:id="rId30"/>
    <p:sldId id="909" r:id="rId31"/>
    <p:sldId id="903" r:id="rId32"/>
    <p:sldId id="910" r:id="rId33"/>
    <p:sldId id="953" r:id="rId34"/>
    <p:sldId id="954" r:id="rId35"/>
    <p:sldId id="977" r:id="rId36"/>
    <p:sldId id="984" r:id="rId37"/>
    <p:sldId id="925" r:id="rId38"/>
    <p:sldId id="915" r:id="rId39"/>
    <p:sldId id="968" r:id="rId40"/>
    <p:sldId id="986" r:id="rId41"/>
    <p:sldId id="987" r:id="rId42"/>
    <p:sldId id="916" r:id="rId43"/>
    <p:sldId id="988" r:id="rId44"/>
    <p:sldId id="973" r:id="rId45"/>
    <p:sldId id="935" r:id="rId46"/>
    <p:sldId id="961" r:id="rId47"/>
    <p:sldId id="929" r:id="rId48"/>
    <p:sldId id="962" r:id="rId49"/>
    <p:sldId id="983" r:id="rId50"/>
    <p:sldId id="963" r:id="rId51"/>
    <p:sldId id="964" r:id="rId52"/>
    <p:sldId id="967" r:id="rId53"/>
    <p:sldId id="958" r:id="rId54"/>
    <p:sldId id="966" r:id="rId55"/>
    <p:sldId id="965" r:id="rId56"/>
    <p:sldId id="969" r:id="rId57"/>
    <p:sldId id="970" r:id="rId58"/>
    <p:sldId id="959" r:id="rId59"/>
    <p:sldId id="298" r:id="rId60"/>
    <p:sldId id="974" r:id="rId61"/>
    <p:sldId id="975" r:id="rId62"/>
    <p:sldId id="960" r:id="rId63"/>
    <p:sldId id="976" r:id="rId64"/>
    <p:sldId id="978" r:id="rId65"/>
    <p:sldId id="993" r:id="rId66"/>
    <p:sldId id="90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e Carcassi" initials="GC" lastIdx="1" clrIdx="0">
    <p:extLst>
      <p:ext uri="{19B8F6BF-5375-455C-9EA6-DF929625EA0E}">
        <p15:presenceInfo xmlns:p15="http://schemas.microsoft.com/office/powerpoint/2012/main" userId="f75297cb4600a9a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4B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4115" autoAdjust="0"/>
  </p:normalViewPr>
  <p:slideViewPr>
    <p:cSldViewPr snapToGrid="0">
      <p:cViewPr varScale="1">
        <p:scale>
          <a:sx n="72" d="100"/>
          <a:sy n="72" d="100"/>
        </p:scale>
        <p:origin x="1074" y="54"/>
      </p:cViewPr>
      <p:guideLst/>
    </p:cSldViewPr>
  </p:slideViewPr>
  <p:outlineViewPr>
    <p:cViewPr>
      <p:scale>
        <a:sx n="33" d="100"/>
        <a:sy n="33" d="100"/>
      </p:scale>
      <p:origin x="0" y="-9029"/>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like me, are not satisfied with physical theories that are defined by, essentially, a bunch of math… and you want to know exactly what that math, those Hilbert spaces, those Poisson brackets, actually represent physically, at some point you will realize one thing: you can’t have a proper understanding of these higher level mathematical structures if you don’t understand the lower level structure. You can’t understand space-time if you do not know exactly what point-set topology represents. You can’t understand quantum probability if you do not know exactly what sigma-algebras represent. It’s not enough to have math. We need physically motivated math, math constructed from physical requirement. We need physical mathematics. In this video we are going to do the harder bit: starting. We are going to derive the most fundamental structures we must have in a physical theory starting from requiring experimental verifiability. And while we do that, we will understand how we can, properly, start from physical ideas and, piece by piece, construct a formal system. Construct the math. Ideally, all the math we have in physics should be constructed like that. And it’s not.</a:t>
            </a:r>
          </a:p>
          <a:p>
            <a:endParaRPr lang="en-US" dirty="0"/>
          </a:p>
          <a:p>
            <a:r>
              <a:rPr lang="en-US" dirty="0"/>
              <a:t>We are going to require that a physical theory must at least provide us with a logically consistent set of statements, and it must keep track of which statements are experimentally verifiable. These requirements are formalized into axioms, and from the axioms we go ahead and construct the most basic and general mathematical structures we need for physical theories. At the end of the video, we will discuss a bit how these structure will lead to other structures, like topologies and sigma-algebras, that are the foundations of all other structures, like differential geometry, probability, measure theory, information theory and so on. That is, all these structure are based on the assumption of experimental verifiability, and are therefore not appropriate for things like hidden variables or parallel universe. If you can’t measure it in principle, it can’t have a geometrical structure.</a:t>
            </a:r>
          </a:p>
          <a:p>
            <a:endParaRPr lang="en-US" dirty="0"/>
          </a:p>
          <a:p>
            <a:r>
              <a:rPr lang="en-US" dirty="0"/>
              <a:t>So, let’s see how it all works!</a:t>
            </a:r>
          </a:p>
        </p:txBody>
      </p:sp>
      <p:sp>
        <p:nvSpPr>
          <p:cNvPr id="4" name="Slide Number Placeholder 3"/>
          <p:cNvSpPr>
            <a:spLocks noGrp="1"/>
          </p:cNvSpPr>
          <p:nvPr>
            <p:ph type="sldNum" sz="quarter" idx="5"/>
          </p:nvPr>
        </p:nvSpPr>
        <p:spPr/>
        <p:txBody>
          <a:bodyPr/>
          <a:lstStyle/>
          <a:p>
            <a:fld id="{A154F452-85BD-4268-B680-C313DBFDCEB3}" type="slidenum">
              <a:rPr lang="en-US" smtClean="0"/>
              <a:t>1</a:t>
            </a:fld>
            <a:endParaRPr lang="en-US"/>
          </a:p>
        </p:txBody>
      </p:sp>
    </p:spTree>
    <p:extLst>
      <p:ext uri="{BB962C8B-B14F-4D97-AF65-F5344CB8AC3E}">
        <p14:creationId xmlns:p14="http://schemas.microsoft.com/office/powerpoint/2010/main" val="873908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16</a:t>
            </a:fld>
            <a:endParaRPr lang="en-US"/>
          </a:p>
        </p:txBody>
      </p:sp>
    </p:spTree>
    <p:extLst>
      <p:ext uri="{BB962C8B-B14F-4D97-AF65-F5344CB8AC3E}">
        <p14:creationId xmlns:p14="http://schemas.microsoft.com/office/powerpoint/2010/main" val="196890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whether a statement is a certainty or not depends on context. Mass of the electron: contingent if measuring the mass, certainty for particle identification</a:t>
            </a:r>
          </a:p>
        </p:txBody>
      </p:sp>
      <p:sp>
        <p:nvSpPr>
          <p:cNvPr id="4" name="Slide Number Placeholder 3"/>
          <p:cNvSpPr>
            <a:spLocks noGrp="1"/>
          </p:cNvSpPr>
          <p:nvPr>
            <p:ph type="sldNum" sz="quarter" idx="5"/>
          </p:nvPr>
        </p:nvSpPr>
        <p:spPr/>
        <p:txBody>
          <a:bodyPr/>
          <a:lstStyle/>
          <a:p>
            <a:fld id="{A154F452-85BD-4268-B680-C313DBFDCEB3}" type="slidenum">
              <a:rPr lang="en-US" smtClean="0"/>
              <a:t>17</a:t>
            </a:fld>
            <a:endParaRPr lang="en-US"/>
          </a:p>
        </p:txBody>
      </p:sp>
    </p:spTree>
    <p:extLst>
      <p:ext uri="{BB962C8B-B14F-4D97-AF65-F5344CB8AC3E}">
        <p14:creationId xmlns:p14="http://schemas.microsoft.com/office/powerpoint/2010/main" val="353427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whether a statement is a certainty or not depends on context. Mass of the electron: contingent if measuring the mass, certainty for particle identification</a:t>
            </a:r>
          </a:p>
        </p:txBody>
      </p:sp>
      <p:sp>
        <p:nvSpPr>
          <p:cNvPr id="4" name="Slide Number Placeholder 3"/>
          <p:cNvSpPr>
            <a:spLocks noGrp="1"/>
          </p:cNvSpPr>
          <p:nvPr>
            <p:ph type="sldNum" sz="quarter" idx="5"/>
          </p:nvPr>
        </p:nvSpPr>
        <p:spPr/>
        <p:txBody>
          <a:bodyPr/>
          <a:lstStyle/>
          <a:p>
            <a:fld id="{A154F452-85BD-4268-B680-C313DBFDCEB3}" type="slidenum">
              <a:rPr lang="en-US" smtClean="0"/>
              <a:t>18</a:t>
            </a:fld>
            <a:endParaRPr lang="en-US"/>
          </a:p>
        </p:txBody>
      </p:sp>
    </p:spTree>
    <p:extLst>
      <p:ext uri="{BB962C8B-B14F-4D97-AF65-F5344CB8AC3E}">
        <p14:creationId xmlns:p14="http://schemas.microsoft.com/office/powerpoint/2010/main" val="320098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keep track whether the truth of one statement depends on the truth of others: function on truth values – introduce truth tables</a:t>
            </a:r>
          </a:p>
        </p:txBody>
      </p:sp>
      <p:sp>
        <p:nvSpPr>
          <p:cNvPr id="4" name="Slide Number Placeholder 3"/>
          <p:cNvSpPr>
            <a:spLocks noGrp="1"/>
          </p:cNvSpPr>
          <p:nvPr>
            <p:ph type="sldNum" sz="quarter" idx="5"/>
          </p:nvPr>
        </p:nvSpPr>
        <p:spPr/>
        <p:txBody>
          <a:bodyPr/>
          <a:lstStyle/>
          <a:p>
            <a:fld id="{A154F452-85BD-4268-B680-C313DBFDCEB3}" type="slidenum">
              <a:rPr lang="en-US" smtClean="0"/>
              <a:t>19</a:t>
            </a:fld>
            <a:endParaRPr lang="en-US"/>
          </a:p>
        </p:txBody>
      </p:sp>
    </p:spTree>
    <p:extLst>
      <p:ext uri="{BB962C8B-B14F-4D97-AF65-F5344CB8AC3E}">
        <p14:creationId xmlns:p14="http://schemas.microsoft.com/office/powerpoint/2010/main" val="1930701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notion of </a:t>
            </a:r>
            <a:r>
              <a:rPr lang="en-US"/>
              <a:t>equivalence Table 1.2</a:t>
            </a:r>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21</a:t>
            </a:fld>
            <a:endParaRPr lang="en-US"/>
          </a:p>
        </p:txBody>
      </p:sp>
    </p:spTree>
    <p:extLst>
      <p:ext uri="{BB962C8B-B14F-4D97-AF65-F5344CB8AC3E}">
        <p14:creationId xmlns:p14="http://schemas.microsoft.com/office/powerpoint/2010/main" val="181449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keep track whether the truth of one statement depends on the truth of others: function on truth values – introduce truth tables</a:t>
            </a:r>
          </a:p>
        </p:txBody>
      </p:sp>
      <p:sp>
        <p:nvSpPr>
          <p:cNvPr id="4" name="Slide Number Placeholder 3"/>
          <p:cNvSpPr>
            <a:spLocks noGrp="1"/>
          </p:cNvSpPr>
          <p:nvPr>
            <p:ph type="sldNum" sz="quarter" idx="5"/>
          </p:nvPr>
        </p:nvSpPr>
        <p:spPr/>
        <p:txBody>
          <a:bodyPr/>
          <a:lstStyle/>
          <a:p>
            <a:fld id="{A154F452-85BD-4268-B680-C313DBFDCEB3}" type="slidenum">
              <a:rPr lang="en-US" smtClean="0"/>
              <a:t>28</a:t>
            </a:fld>
            <a:endParaRPr lang="en-US"/>
          </a:p>
        </p:txBody>
      </p:sp>
    </p:spTree>
    <p:extLst>
      <p:ext uri="{BB962C8B-B14F-4D97-AF65-F5344CB8AC3E}">
        <p14:creationId xmlns:p14="http://schemas.microsoft.com/office/powerpoint/2010/main" val="6772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truth tables to the assignments</a:t>
            </a:r>
          </a:p>
        </p:txBody>
      </p:sp>
      <p:sp>
        <p:nvSpPr>
          <p:cNvPr id="4" name="Slide Number Placeholder 3"/>
          <p:cNvSpPr>
            <a:spLocks noGrp="1"/>
          </p:cNvSpPr>
          <p:nvPr>
            <p:ph type="sldNum" sz="quarter" idx="5"/>
          </p:nvPr>
        </p:nvSpPr>
        <p:spPr/>
        <p:txBody>
          <a:bodyPr/>
          <a:lstStyle/>
          <a:p>
            <a:fld id="{A154F452-85BD-4268-B680-C313DBFDCEB3}" type="slidenum">
              <a:rPr lang="en-US" smtClean="0"/>
              <a:t>29</a:t>
            </a:fld>
            <a:endParaRPr lang="en-US"/>
          </a:p>
        </p:txBody>
      </p:sp>
    </p:spTree>
    <p:extLst>
      <p:ext uri="{BB962C8B-B14F-4D97-AF65-F5344CB8AC3E}">
        <p14:creationId xmlns:p14="http://schemas.microsoft.com/office/powerpoint/2010/main" val="260804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logical context will allows allow all possible truth functions</a:t>
            </a:r>
          </a:p>
        </p:txBody>
      </p:sp>
      <p:sp>
        <p:nvSpPr>
          <p:cNvPr id="4" name="Slide Number Placeholder 3"/>
          <p:cNvSpPr>
            <a:spLocks noGrp="1"/>
          </p:cNvSpPr>
          <p:nvPr>
            <p:ph type="sldNum" sz="quarter" idx="5"/>
          </p:nvPr>
        </p:nvSpPr>
        <p:spPr/>
        <p:txBody>
          <a:bodyPr/>
          <a:lstStyle/>
          <a:p>
            <a:fld id="{A154F452-85BD-4268-B680-C313DBFDCEB3}" type="slidenum">
              <a:rPr lang="en-US" smtClean="0"/>
              <a:t>30</a:t>
            </a:fld>
            <a:endParaRPr lang="en-US"/>
          </a:p>
        </p:txBody>
      </p:sp>
    </p:spTree>
    <p:extLst>
      <p:ext uri="{BB962C8B-B14F-4D97-AF65-F5344CB8AC3E}">
        <p14:creationId xmlns:p14="http://schemas.microsoft.com/office/powerpoint/2010/main" val="535076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Functions on truth values induce functions on statements </a:t>
            </a:r>
          </a:p>
        </p:txBody>
      </p:sp>
      <p:sp>
        <p:nvSpPr>
          <p:cNvPr id="4" name="Slide Number Placeholder 3"/>
          <p:cNvSpPr>
            <a:spLocks noGrp="1"/>
          </p:cNvSpPr>
          <p:nvPr>
            <p:ph type="sldNum" sz="quarter" idx="5"/>
          </p:nvPr>
        </p:nvSpPr>
        <p:spPr/>
        <p:txBody>
          <a:bodyPr/>
          <a:lstStyle/>
          <a:p>
            <a:fld id="{A154F452-85BD-4268-B680-C313DBFDCEB3}" type="slidenum">
              <a:rPr lang="en-US" smtClean="0"/>
              <a:t>31</a:t>
            </a:fld>
            <a:endParaRPr lang="en-US"/>
          </a:p>
        </p:txBody>
      </p:sp>
    </p:spTree>
    <p:extLst>
      <p:ext uri="{BB962C8B-B14F-4D97-AF65-F5344CB8AC3E}">
        <p14:creationId xmlns:p14="http://schemas.microsoft.com/office/powerpoint/2010/main" val="274925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32</a:t>
            </a:fld>
            <a:endParaRPr lang="en-US"/>
          </a:p>
        </p:txBody>
      </p:sp>
    </p:spTree>
    <p:extLst>
      <p:ext uri="{BB962C8B-B14F-4D97-AF65-F5344CB8AC3E}">
        <p14:creationId xmlns:p14="http://schemas.microsoft.com/office/powerpoint/2010/main" val="29385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6</a:t>
            </a:fld>
            <a:endParaRPr lang="en-US"/>
          </a:p>
        </p:txBody>
      </p:sp>
    </p:spTree>
    <p:extLst>
      <p:ext uri="{BB962C8B-B14F-4D97-AF65-F5344CB8AC3E}">
        <p14:creationId xmlns:p14="http://schemas.microsoft.com/office/powerpoint/2010/main" val="1556529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33</a:t>
            </a:fld>
            <a:endParaRPr lang="en-US"/>
          </a:p>
        </p:txBody>
      </p:sp>
    </p:spTree>
    <p:extLst>
      <p:ext uri="{BB962C8B-B14F-4D97-AF65-F5344CB8AC3E}">
        <p14:creationId xmlns:p14="http://schemas.microsoft.com/office/powerpoint/2010/main" val="333391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34</a:t>
            </a:fld>
            <a:endParaRPr lang="en-US"/>
          </a:p>
        </p:txBody>
      </p:sp>
    </p:spTree>
    <p:extLst>
      <p:ext uri="{BB962C8B-B14F-4D97-AF65-F5344CB8AC3E}">
        <p14:creationId xmlns:p14="http://schemas.microsoft.com/office/powerpoint/2010/main" val="3490636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7</a:t>
            </a:fld>
            <a:endParaRPr lang="en-US"/>
          </a:p>
        </p:txBody>
      </p:sp>
    </p:spTree>
    <p:extLst>
      <p:ext uri="{BB962C8B-B14F-4D97-AF65-F5344CB8AC3E}">
        <p14:creationId xmlns:p14="http://schemas.microsoft.com/office/powerpoint/2010/main" val="3819186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8</a:t>
            </a:fld>
            <a:endParaRPr lang="en-US"/>
          </a:p>
        </p:txBody>
      </p:sp>
    </p:spTree>
    <p:extLst>
      <p:ext uri="{BB962C8B-B14F-4D97-AF65-F5344CB8AC3E}">
        <p14:creationId xmlns:p14="http://schemas.microsoft.com/office/powerpoint/2010/main" val="1905044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9</a:t>
            </a:fld>
            <a:endParaRPr lang="en-US"/>
          </a:p>
        </p:txBody>
      </p:sp>
    </p:spTree>
    <p:extLst>
      <p:ext uri="{BB962C8B-B14F-4D97-AF65-F5344CB8AC3E}">
        <p14:creationId xmlns:p14="http://schemas.microsoft.com/office/powerpoint/2010/main" val="409279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10</a:t>
            </a:fld>
            <a:endParaRPr lang="en-US"/>
          </a:p>
        </p:txBody>
      </p:sp>
    </p:spTree>
    <p:extLst>
      <p:ext uri="{BB962C8B-B14F-4D97-AF65-F5344CB8AC3E}">
        <p14:creationId xmlns:p14="http://schemas.microsoft.com/office/powerpoint/2010/main" val="3216445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11</a:t>
            </a:fld>
            <a:endParaRPr lang="en-US"/>
          </a:p>
        </p:txBody>
      </p:sp>
    </p:spTree>
    <p:extLst>
      <p:ext uri="{BB962C8B-B14F-4D97-AF65-F5344CB8AC3E}">
        <p14:creationId xmlns:p14="http://schemas.microsoft.com/office/powerpoint/2010/main" val="377784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 of the semantic content of the statements is captured by what truth value can be assigned; Possible assignments are determined by the semantic content of the statements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14</a:t>
            </a:fld>
            <a:endParaRPr lang="en-US"/>
          </a:p>
        </p:txBody>
      </p:sp>
    </p:spTree>
    <p:extLst>
      <p:ext uri="{BB962C8B-B14F-4D97-AF65-F5344CB8AC3E}">
        <p14:creationId xmlns:p14="http://schemas.microsoft.com/office/powerpoint/2010/main" val="3516098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15</a:t>
            </a:fld>
            <a:endParaRPr lang="en-US"/>
          </a:p>
        </p:txBody>
      </p:sp>
    </p:spTree>
    <p:extLst>
      <p:ext uri="{BB962C8B-B14F-4D97-AF65-F5344CB8AC3E}">
        <p14:creationId xmlns:p14="http://schemas.microsoft.com/office/powerpoint/2010/main" val="23508869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143DB1D3-7E52-46FC-8594-CF1946B8F92A}" type="datetime1">
              <a:rPr lang="en-US" smtClean="0"/>
              <a:t>9/28/2024</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sp>
        <p:nvSpPr>
          <p:cNvPr id="9" name="Oval 8">
            <a:extLst>
              <a:ext uri="{FF2B5EF4-FFF2-40B4-BE49-F238E27FC236}">
                <a16:creationId xmlns:a16="http://schemas.microsoft.com/office/drawing/2014/main" id="{3AF2D39E-1CF2-6C35-A74E-C2E85F817FF0}"/>
              </a:ext>
            </a:extLst>
          </p:cNvPr>
          <p:cNvSpPr/>
          <p:nvPr userDrawn="1"/>
        </p:nvSpPr>
        <p:spPr>
          <a:xfrm>
            <a:off x="9442580" y="4170784"/>
            <a:ext cx="2674054" cy="2668555"/>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803588DA-AF3D-0538-FED6-B91B80D9B0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1405" y="4365482"/>
            <a:ext cx="1676403" cy="1523725"/>
          </a:xfrm>
          <a:prstGeom prst="rect">
            <a:avLst/>
          </a:prstGeom>
        </p:spPr>
      </p:pic>
      <p:pic>
        <p:nvPicPr>
          <p:cNvPr id="15" name="Picture 14">
            <a:extLst>
              <a:ext uri="{FF2B5EF4-FFF2-40B4-BE49-F238E27FC236}">
                <a16:creationId xmlns:a16="http://schemas.microsoft.com/office/drawing/2014/main" id="{4EEE5F5B-B632-2F49-E623-5C0F89CE0E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4754" y="5933727"/>
            <a:ext cx="2229706" cy="756859"/>
          </a:xfrm>
          <a:prstGeom prst="rect">
            <a:avLst/>
          </a:prstGeom>
        </p:spPr>
      </p:pic>
      <p:pic>
        <p:nvPicPr>
          <p:cNvPr id="16" name="Picture 15">
            <a:extLst>
              <a:ext uri="{FF2B5EF4-FFF2-40B4-BE49-F238E27FC236}">
                <a16:creationId xmlns:a16="http://schemas.microsoft.com/office/drawing/2014/main" id="{9AE0316C-62B2-770F-A578-C8D4BEA5E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2032" y="4433212"/>
            <a:ext cx="1676403" cy="1523725"/>
          </a:xfrm>
          <a:prstGeom prst="rect">
            <a:avLst/>
          </a:prstGeom>
        </p:spPr>
      </p:pic>
      <p:pic>
        <p:nvPicPr>
          <p:cNvPr id="17" name="Picture 16">
            <a:extLst>
              <a:ext uri="{FF2B5EF4-FFF2-40B4-BE49-F238E27FC236}">
                <a16:creationId xmlns:a16="http://schemas.microsoft.com/office/drawing/2014/main" id="{730B28FF-2283-988B-15E2-3907B103BE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381" y="6001457"/>
            <a:ext cx="2229706" cy="756859"/>
          </a:xfrm>
          <a:prstGeom prst="rect">
            <a:avLst/>
          </a:prstGeom>
        </p:spPr>
      </p:pic>
    </p:spTree>
    <p:extLst>
      <p:ext uri="{BB962C8B-B14F-4D97-AF65-F5344CB8AC3E}">
        <p14:creationId xmlns:p14="http://schemas.microsoft.com/office/powerpoint/2010/main" val="23145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98210B20-99F3-4B74-B445-FBF42A93F77D}" type="datetime1">
              <a:rPr lang="en-US" smtClean="0"/>
              <a:t>9/28/2024</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7CE8F550-A900-46F3-AE0C-EEA8F7D4E3CC}" type="datetime1">
              <a:rPr lang="en-US" smtClean="0"/>
              <a:t>9/28/2024</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Gabriele Carcassi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8EAD5FE2-C834-47C1-A4E5-CD50588C3148}" type="datetime1">
              <a:rPr lang="en-US" smtClean="0"/>
              <a:t>9/28/2024</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7CA9D5BD-3BC2-468A-A269-B02F9BC65BF0}" type="datetime1">
              <a:rPr lang="en-US" smtClean="0"/>
              <a:t>9/28/2024</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9A17BE77-43F1-4D2D-9EA3-7012D4BCCEAD}" type="datetime1">
              <a:rPr lang="en-US" smtClean="0"/>
              <a:t>9/28/2024</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B87DFD18-286B-4CE0-97E5-001FF7D0CD37}" type="datetime1">
              <a:rPr lang="en-US" smtClean="0"/>
              <a:t>9/28/2024</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Gabriele Carcassi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F07BC79C-E513-49F3-A508-41E786214380}" type="datetime1">
              <a:rPr lang="en-US" smtClean="0"/>
              <a:t>9/28/2024</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BDC29E5B-957A-49B5-A7E1-DAABC140E9E1}" type="datetime1">
              <a:rPr lang="en-US" smtClean="0"/>
              <a:t>9/28/2024</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Gabriele Carcassi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3217647A-DC5F-41C4-B879-C3FAFB311CEF}" type="datetime1">
              <a:rPr lang="en-US" smtClean="0"/>
              <a:t>9/28/2024</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CA35D3CD-42AC-4F0F-A2F1-FD4F989965C4}" type="datetime1">
              <a:rPr lang="en-US" smtClean="0"/>
              <a:t>9/28/2024</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381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80246"/>
            <a:ext cx="2229706" cy="228609"/>
          </a:xfrm>
          <a:prstGeom prst="rect">
            <a:avLst/>
          </a:prstGeom>
        </p:spPr>
        <p:txBody>
          <a:bodyPr vert="horz" lIns="91440" tIns="45720" rIns="91440" bIns="45720" rtlCol="0" anchor="ctr"/>
          <a:lstStyle>
            <a:lvl1pPr algn="l">
              <a:defRPr sz="1200">
                <a:solidFill>
                  <a:schemeClr val="tx1">
                    <a:tint val="75000"/>
                  </a:schemeClr>
                </a:solidFill>
              </a:defRPr>
            </a:lvl1pPr>
          </a:lstStyle>
          <a:p>
            <a:fld id="{8B8F48C8-D807-4801-A15A-1F8C13469E3E}" type="datetime1">
              <a:rPr lang="en-US" smtClean="0"/>
              <a:t>9/28/2024</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19730" y="6565529"/>
            <a:ext cx="5967867" cy="23596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Gabriele Carcassi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540178" y="6572888"/>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sp>
        <p:nvSpPr>
          <p:cNvPr id="7" name="Oval 6">
            <a:extLst>
              <a:ext uri="{FF2B5EF4-FFF2-40B4-BE49-F238E27FC236}">
                <a16:creationId xmlns:a16="http://schemas.microsoft.com/office/drawing/2014/main" id="{B1AA285D-1676-8476-E3FF-1782C3DC601F}"/>
              </a:ext>
            </a:extLst>
          </p:cNvPr>
          <p:cNvSpPr/>
          <p:nvPr userDrawn="1"/>
        </p:nvSpPr>
        <p:spPr>
          <a:xfrm>
            <a:off x="9442580" y="4170784"/>
            <a:ext cx="2674054" cy="2668555"/>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93C0152C-5722-D560-A1D1-83330A0E1841}"/>
              </a:ext>
            </a:extLst>
          </p:cNvPr>
          <p:cNvSpPr txBox="1"/>
          <p:nvPr userDrawn="1"/>
        </p:nvSpPr>
        <p:spPr>
          <a:xfrm>
            <a:off x="9723330" y="5954370"/>
            <a:ext cx="2151551" cy="261610"/>
          </a:xfrm>
          <a:prstGeom prst="rect">
            <a:avLst/>
          </a:prstGeom>
          <a:noFill/>
        </p:spPr>
        <p:txBody>
          <a:bodyPr wrap="none">
            <a:spAutoFit/>
          </a:bodyPr>
          <a:lstStyle/>
          <a:p>
            <a:r>
              <a:rPr lang="en-US" sz="1100" dirty="0"/>
              <a:t>https://assumptionsofphysics.org/</a:t>
            </a:r>
          </a:p>
        </p:txBody>
      </p:sp>
      <p:pic>
        <p:nvPicPr>
          <p:cNvPr id="14" name="Picture 13">
            <a:extLst>
              <a:ext uri="{FF2B5EF4-FFF2-40B4-BE49-F238E27FC236}">
                <a16:creationId xmlns:a16="http://schemas.microsoft.com/office/drawing/2014/main" id="{12EABDBC-29F5-54A5-0B74-DE652EDCED6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21201" y="5161572"/>
            <a:ext cx="755811" cy="686976"/>
          </a:xfrm>
          <a:prstGeom prst="rect">
            <a:avLst/>
          </a:prstGeom>
        </p:spPr>
      </p:pic>
      <p:pic>
        <p:nvPicPr>
          <p:cNvPr id="17" name="Picture 16">
            <a:extLst>
              <a:ext uri="{FF2B5EF4-FFF2-40B4-BE49-F238E27FC236}">
                <a16:creationId xmlns:a16="http://schemas.microsoft.com/office/drawing/2014/main" id="{90CDCAE5-166F-5A8D-47B6-2316E82EF1EA}"/>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24150" y="6274104"/>
            <a:ext cx="1313865" cy="445983"/>
          </a:xfrm>
          <a:prstGeom prst="rect">
            <a:avLst/>
          </a:prstGeom>
        </p:spPr>
      </p:pic>
    </p:spTree>
    <p:extLst>
      <p:ext uri="{BB962C8B-B14F-4D97-AF65-F5344CB8AC3E}">
        <p14:creationId xmlns:p14="http://schemas.microsoft.com/office/powerpoint/2010/main" val="36034776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Lst>
  </p:timing>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png"/><Relationship Id="rId7" Type="http://schemas.openxmlformats.org/officeDocument/2006/relationships/image" Target="../media/image12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10.png"/><Relationship Id="rId5"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6.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8.png"/><Relationship Id="rId7" Type="http://schemas.openxmlformats.org/officeDocument/2006/relationships/image" Target="../media/image240.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1.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71.png"/><Relationship Id="rId4" Type="http://schemas.openxmlformats.org/officeDocument/2006/relationships/image" Target="../media/image210.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491.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90.png"/><Relationship Id="rId18" Type="http://schemas.openxmlformats.org/officeDocument/2006/relationships/image" Target="../media/image440.png"/><Relationship Id="rId3" Type="http://schemas.openxmlformats.org/officeDocument/2006/relationships/image" Target="../media/image66.png"/><Relationship Id="rId21" Type="http://schemas.openxmlformats.org/officeDocument/2006/relationships/image" Target="../media/image470.png"/><Relationship Id="rId7" Type="http://schemas.openxmlformats.org/officeDocument/2006/relationships/image" Target="../media/image340.png"/><Relationship Id="rId12" Type="http://schemas.openxmlformats.org/officeDocument/2006/relationships/image" Target="../media/image22.png"/><Relationship Id="rId17" Type="http://schemas.openxmlformats.org/officeDocument/2006/relationships/image" Target="../media/image430.png"/><Relationship Id="rId2" Type="http://schemas.openxmlformats.org/officeDocument/2006/relationships/notesSlide" Target="../notesSlides/notesSlide16.xml"/><Relationship Id="rId16" Type="http://schemas.openxmlformats.org/officeDocument/2006/relationships/image" Target="../media/image420.png"/><Relationship Id="rId20"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330.png"/><Relationship Id="rId11" Type="http://schemas.openxmlformats.org/officeDocument/2006/relationships/image" Target="../media/image380.png"/><Relationship Id="rId5" Type="http://schemas.openxmlformats.org/officeDocument/2006/relationships/image" Target="../media/image320.png"/><Relationship Id="rId15" Type="http://schemas.openxmlformats.org/officeDocument/2006/relationships/image" Target="../media/image410.png"/><Relationship Id="rId10" Type="http://schemas.openxmlformats.org/officeDocument/2006/relationships/image" Target="../media/image370.png"/><Relationship Id="rId19" Type="http://schemas.openxmlformats.org/officeDocument/2006/relationships/image" Target="../media/image450.png"/><Relationship Id="rId4" Type="http://schemas.openxmlformats.org/officeDocument/2006/relationships/image" Target="../media/image67.png"/><Relationship Id="rId9" Type="http://schemas.openxmlformats.org/officeDocument/2006/relationships/image" Target="../media/image360.png"/><Relationship Id="rId14" Type="http://schemas.openxmlformats.org/officeDocument/2006/relationships/image" Target="../media/image40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53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8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90.png"/></Relationships>
</file>

<file path=ppt/slides/_rels/slide33.xml.rels><?xml version="1.0" encoding="UTF-8" standalone="yes"?>
<Relationships xmlns="http://schemas.openxmlformats.org/package/2006/relationships"><Relationship Id="rId3" Type="http://schemas.openxmlformats.org/officeDocument/2006/relationships/image" Target="../media/image590.png"/><Relationship Id="rId7" Type="http://schemas.openxmlformats.org/officeDocument/2006/relationships/image" Target="../media/image6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00.png"/><Relationship Id="rId4" Type="http://schemas.openxmlformats.org/officeDocument/2006/relationships/image" Target="../media/image560.png"/></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7" Type="http://schemas.openxmlformats.org/officeDocument/2006/relationships/image" Target="../media/image66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40.png"/><Relationship Id="rId4" Type="http://schemas.openxmlformats.org/officeDocument/2006/relationships/image" Target="../media/image560.png"/></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58.png"/><Relationship Id="rId18" Type="http://schemas.openxmlformats.org/officeDocument/2006/relationships/image" Target="../media/image87.png"/><Relationship Id="rId3" Type="http://schemas.openxmlformats.org/officeDocument/2006/relationships/image" Target="../media/image760.png"/><Relationship Id="rId7" Type="http://schemas.openxmlformats.org/officeDocument/2006/relationships/image" Target="../media/image80.png"/><Relationship Id="rId12" Type="http://schemas.openxmlformats.org/officeDocument/2006/relationships/image" Target="../media/image57.png"/><Relationship Id="rId17" Type="http://schemas.openxmlformats.org/officeDocument/2006/relationships/image" Target="../media/image86.png"/><Relationship Id="rId2" Type="http://schemas.openxmlformats.org/officeDocument/2006/relationships/image" Target="../media/image750.png"/><Relationship Id="rId16"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56.png"/><Relationship Id="rId5" Type="http://schemas.openxmlformats.org/officeDocument/2006/relationships/image" Target="../media/image78.png"/><Relationship Id="rId15" Type="http://schemas.openxmlformats.org/officeDocument/2006/relationships/image" Target="../media/image84.png"/><Relationship Id="rId10" Type="http://schemas.openxmlformats.org/officeDocument/2006/relationships/image" Target="../media/image55.png"/><Relationship Id="rId19" Type="http://schemas.openxmlformats.org/officeDocument/2006/relationships/image" Target="../media/image88.png"/><Relationship Id="rId4" Type="http://schemas.openxmlformats.org/officeDocument/2006/relationships/image" Target="../media/image770.png"/><Relationship Id="rId9" Type="http://schemas.openxmlformats.org/officeDocument/2006/relationships/image" Target="../media/image82.png"/><Relationship Id="rId1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1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800.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7.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image" Target="../media/image103.png"/><Relationship Id="rId1" Type="http://schemas.openxmlformats.org/officeDocument/2006/relationships/slideLayout" Target="../slideLayouts/slideLayout7.xml"/><Relationship Id="rId4" Type="http://schemas.openxmlformats.org/officeDocument/2006/relationships/image" Target="../media/image900.png"/></Relationships>
</file>

<file path=ppt/slides/_rels/slide52.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950.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930.png"/><Relationship Id="rId4" Type="http://schemas.openxmlformats.org/officeDocument/2006/relationships/image" Target="../media/image920.png"/></Relationships>
</file>

<file path=ppt/slides/_rels/slide53.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image" Target="../media/image980.png"/></Relationships>
</file>

<file path=ppt/slides/_rels/slide54.xml.rels><?xml version="1.0" encoding="UTF-8" standalone="yes"?>
<Relationships xmlns="http://schemas.openxmlformats.org/package/2006/relationships"><Relationship Id="rId8" Type="http://schemas.openxmlformats.org/officeDocument/2006/relationships/image" Target="../media/image1040.png"/><Relationship Id="rId3" Type="http://schemas.openxmlformats.org/officeDocument/2006/relationships/image" Target="../media/image990.png"/><Relationship Id="rId7" Type="http://schemas.openxmlformats.org/officeDocument/2006/relationships/image" Target="../media/image1030.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20.png"/><Relationship Id="rId5" Type="http://schemas.openxmlformats.org/officeDocument/2006/relationships/image" Target="../media/image1011.png"/><Relationship Id="rId4" Type="http://schemas.openxmlformats.org/officeDocument/2006/relationships/image" Target="../media/image10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80.png"/><Relationship Id="rId2" Type="http://schemas.openxmlformats.org/officeDocument/2006/relationships/image" Target="../media/image1170.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5.png"/><Relationship Id="rId7"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ECAB-F8A1-4D91-9779-D29F8617F853}"/>
              </a:ext>
            </a:extLst>
          </p:cNvPr>
          <p:cNvSpPr>
            <a:spLocks noGrp="1"/>
          </p:cNvSpPr>
          <p:nvPr>
            <p:ph type="ctrTitle"/>
          </p:nvPr>
        </p:nvSpPr>
        <p:spPr/>
        <p:txBody>
          <a:bodyPr>
            <a:normAutofit/>
          </a:bodyPr>
          <a:lstStyle/>
          <a:p>
            <a:r>
              <a:rPr lang="en-US" dirty="0"/>
              <a:t>The Logic of Experimental Verifiability</a:t>
            </a:r>
          </a:p>
        </p:txBody>
      </p:sp>
      <p:sp>
        <p:nvSpPr>
          <p:cNvPr id="3" name="Subtitle 2">
            <a:extLst>
              <a:ext uri="{FF2B5EF4-FFF2-40B4-BE49-F238E27FC236}">
                <a16:creationId xmlns:a16="http://schemas.microsoft.com/office/drawing/2014/main" id="{9D59FC8D-3EB4-47A4-BE3E-3183805AE809}"/>
              </a:ext>
            </a:extLst>
          </p:cNvPr>
          <p:cNvSpPr>
            <a:spLocks noGrp="1"/>
          </p:cNvSpPr>
          <p:nvPr>
            <p:ph type="subTitle" idx="1"/>
          </p:nvPr>
        </p:nvSpPr>
        <p:spPr/>
        <p:txBody>
          <a:bodyPr/>
          <a:lstStyle/>
          <a:p>
            <a:r>
              <a:rPr lang="en-US" dirty="0"/>
              <a:t>Assumptions of Physics collaboration</a:t>
            </a:r>
          </a:p>
        </p:txBody>
      </p:sp>
    </p:spTree>
    <p:extLst>
      <p:ext uri="{BB962C8B-B14F-4D97-AF65-F5344CB8AC3E}">
        <p14:creationId xmlns:p14="http://schemas.microsoft.com/office/powerpoint/2010/main" val="1503442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119730" y="2843915"/>
            <a:ext cx="11889390" cy="830997"/>
          </a:xfrm>
          <a:prstGeom prst="rect">
            <a:avLst/>
          </a:prstGeom>
          <a:noFill/>
        </p:spPr>
        <p:txBody>
          <a:bodyPr wrap="square" rtlCol="0">
            <a:spAutoFit/>
          </a:bodyPr>
          <a:lstStyle/>
          <a:p>
            <a:r>
              <a:rPr lang="en-US" sz="2400" dirty="0"/>
              <a:t>A statement here represents the assertion and not the sentence that declares the assertion. Therefore the translation of a sentence into another language represents the same statement.</a:t>
            </a:r>
          </a:p>
        </p:txBody>
      </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8EF55C-8C0F-2C30-E517-95C5E31025DC}"/>
              </a:ext>
            </a:extLst>
          </p:cNvPr>
          <p:cNvSpPr txBox="1"/>
          <p:nvPr/>
        </p:nvSpPr>
        <p:spPr>
          <a:xfrm>
            <a:off x="119730" y="4145030"/>
            <a:ext cx="9164478" cy="830997"/>
          </a:xfrm>
          <a:prstGeom prst="rect">
            <a:avLst/>
          </a:prstGeom>
          <a:noFill/>
        </p:spPr>
        <p:txBody>
          <a:bodyPr wrap="square" rtlCol="0">
            <a:spAutoFit/>
          </a:bodyPr>
          <a:lstStyle/>
          <a:p>
            <a:r>
              <a:rPr lang="en-US" sz="2400" dirty="0"/>
              <a:t>Technically, we only assume the existence of valid statements for doing science. Therefore statements are also primitives in the informal system.</a:t>
            </a:r>
          </a:p>
        </p:txBody>
      </p:sp>
      <p:sp>
        <p:nvSpPr>
          <p:cNvPr id="6" name="TextBox 5">
            <a:extLst>
              <a:ext uri="{FF2B5EF4-FFF2-40B4-BE49-F238E27FC236}">
                <a16:creationId xmlns:a16="http://schemas.microsoft.com/office/drawing/2014/main" id="{F6FE5908-A9EF-BC6B-E4F4-71A0160988F7}"/>
              </a:ext>
            </a:extLst>
          </p:cNvPr>
          <p:cNvSpPr txBox="1"/>
          <p:nvPr/>
        </p:nvSpPr>
        <p:spPr>
          <a:xfrm>
            <a:off x="2679451" y="4939234"/>
            <a:ext cx="6604757" cy="369332"/>
          </a:xfrm>
          <a:prstGeom prst="rect">
            <a:avLst/>
          </a:prstGeom>
          <a:noFill/>
        </p:spPr>
        <p:txBody>
          <a:bodyPr wrap="none" rtlCol="0">
            <a:spAutoFit/>
          </a:bodyPr>
          <a:lstStyle/>
          <a:p>
            <a:r>
              <a:rPr lang="en-US" dirty="0"/>
              <a:t>But if they exist, they must follow the axioms we are going to specify.</a:t>
            </a:r>
          </a:p>
        </p:txBody>
      </p:sp>
    </p:spTree>
    <p:extLst>
      <p:ext uri="{BB962C8B-B14F-4D97-AF65-F5344CB8AC3E}">
        <p14:creationId xmlns:p14="http://schemas.microsoft.com/office/powerpoint/2010/main" val="2267948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119730" y="2843915"/>
            <a:ext cx="11889390" cy="830997"/>
          </a:xfrm>
          <a:prstGeom prst="rect">
            <a:avLst/>
          </a:prstGeom>
          <a:noFill/>
        </p:spPr>
        <p:txBody>
          <a:bodyPr wrap="square" rtlCol="0">
            <a:spAutoFit/>
          </a:bodyPr>
          <a:lstStyle/>
          <a:p>
            <a:r>
              <a:rPr lang="en-US" sz="2400" dirty="0"/>
              <a:t>The existence of a truth function stems from the assumption of non-contradiction and universality.</a:t>
            </a:r>
          </a:p>
        </p:txBody>
      </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6FE5908-A9EF-BC6B-E4F4-71A0160988F7}"/>
              </a:ext>
            </a:extLst>
          </p:cNvPr>
          <p:cNvSpPr txBox="1"/>
          <p:nvPr/>
        </p:nvSpPr>
        <p:spPr>
          <a:xfrm>
            <a:off x="5161394" y="3372327"/>
            <a:ext cx="5724772" cy="369332"/>
          </a:xfrm>
          <a:prstGeom prst="rect">
            <a:avLst/>
          </a:prstGeom>
          <a:noFill/>
        </p:spPr>
        <p:txBody>
          <a:bodyPr wrap="none" rtlCol="0">
            <a:spAutoFit/>
          </a:bodyPr>
          <a:lstStyle/>
          <a:p>
            <a:r>
              <a:rPr lang="en-US" dirty="0"/>
              <a:t>Every statement must be either true or false for everybody.</a:t>
            </a:r>
          </a:p>
        </p:txBody>
      </p:sp>
      <mc:AlternateContent xmlns:mc="http://schemas.openxmlformats.org/markup-compatibility/2006" xmlns:a14="http://schemas.microsoft.com/office/drawing/2010/main">
        <mc:Choice Requires="a14">
          <p:graphicFrame>
            <p:nvGraphicFramePr>
              <p:cNvPr id="11" name="Table 8">
                <a:extLst>
                  <a:ext uri="{FF2B5EF4-FFF2-40B4-BE49-F238E27FC236}">
                    <a16:creationId xmlns:a16="http://schemas.microsoft.com/office/drawing/2014/main" id="{7CF0EE1D-0E48-84C2-848A-EA0DCBF89408}"/>
                  </a:ext>
                </a:extLst>
              </p:cNvPr>
              <p:cNvGraphicFramePr>
                <a:graphicFrameLocks noGrp="1"/>
              </p:cNvGraphicFramePr>
              <p:nvPr>
                <p:extLst>
                  <p:ext uri="{D42A27DB-BD31-4B8C-83A1-F6EECF244321}">
                    <p14:modId xmlns:p14="http://schemas.microsoft.com/office/powerpoint/2010/main" val="1653639732"/>
                  </p:ext>
                </p:extLst>
              </p:nvPr>
            </p:nvGraphicFramePr>
            <p:xfrm>
              <a:off x="1166740" y="4087277"/>
              <a:ext cx="633550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30285">
                      <a:extLst>
                        <a:ext uri="{9D8B030D-6E8A-4147-A177-3AD203B41FA5}">
                          <a16:colId xmlns:a16="http://schemas.microsoft.com/office/drawing/2014/main" val="1723703975"/>
                        </a:ext>
                      </a:extLst>
                    </a:gridCol>
                    <a:gridCol w="630285">
                      <a:extLst>
                        <a:ext uri="{9D8B030D-6E8A-4147-A177-3AD203B41FA5}">
                          <a16:colId xmlns:a16="http://schemas.microsoft.com/office/drawing/2014/main" val="2862549803"/>
                        </a:ext>
                      </a:extLst>
                    </a:gridCol>
                    <a:gridCol w="630285">
                      <a:extLst>
                        <a:ext uri="{9D8B030D-6E8A-4147-A177-3AD203B41FA5}">
                          <a16:colId xmlns:a16="http://schemas.microsoft.com/office/drawing/2014/main" val="268373546"/>
                        </a:ext>
                      </a:extLst>
                    </a:gridCol>
                    <a:gridCol w="630285">
                      <a:extLst>
                        <a:ext uri="{9D8B030D-6E8A-4147-A177-3AD203B41FA5}">
                          <a16:colId xmlns:a16="http://schemas.microsoft.com/office/drawing/2014/main" val="1888631818"/>
                        </a:ext>
                      </a:extLst>
                    </a:gridCol>
                    <a:gridCol w="630285">
                      <a:extLst>
                        <a:ext uri="{9D8B030D-6E8A-4147-A177-3AD203B41FA5}">
                          <a16:colId xmlns:a16="http://schemas.microsoft.com/office/drawing/2014/main" val="1547680252"/>
                        </a:ext>
                      </a:extLst>
                    </a:gridCol>
                    <a:gridCol w="630285">
                      <a:extLst>
                        <a:ext uri="{9D8B030D-6E8A-4147-A177-3AD203B41FA5}">
                          <a16:colId xmlns:a16="http://schemas.microsoft.com/office/drawing/2014/main" val="3634823415"/>
                        </a:ext>
                      </a:extLst>
                    </a:gridCol>
                    <a:gridCol w="624909">
                      <a:extLst>
                        <a:ext uri="{9D8B030D-6E8A-4147-A177-3AD203B41FA5}">
                          <a16:colId xmlns:a16="http://schemas.microsoft.com/office/drawing/2014/main" val="18703602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𝟏</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𝟐</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𝟑</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𝟒</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𝟓</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𝟔</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𝟕</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𝟖</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𝟗</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Choice>
        <mc:Fallback xmlns="">
          <p:graphicFrame>
            <p:nvGraphicFramePr>
              <p:cNvPr id="11" name="Table 8">
                <a:extLst>
                  <a:ext uri="{FF2B5EF4-FFF2-40B4-BE49-F238E27FC236}">
                    <a16:creationId xmlns:a16="http://schemas.microsoft.com/office/drawing/2014/main" id="{7CF0EE1D-0E48-84C2-848A-EA0DCBF89408}"/>
                  </a:ext>
                </a:extLst>
              </p:cNvPr>
              <p:cNvGraphicFramePr>
                <a:graphicFrameLocks noGrp="1"/>
              </p:cNvGraphicFramePr>
              <p:nvPr>
                <p:extLst>
                  <p:ext uri="{D42A27DB-BD31-4B8C-83A1-F6EECF244321}">
                    <p14:modId xmlns:p14="http://schemas.microsoft.com/office/powerpoint/2010/main" val="1653639732"/>
                  </p:ext>
                </p:extLst>
              </p:nvPr>
            </p:nvGraphicFramePr>
            <p:xfrm>
              <a:off x="1166740" y="4087277"/>
              <a:ext cx="633550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30285">
                      <a:extLst>
                        <a:ext uri="{9D8B030D-6E8A-4147-A177-3AD203B41FA5}">
                          <a16:colId xmlns:a16="http://schemas.microsoft.com/office/drawing/2014/main" val="1723703975"/>
                        </a:ext>
                      </a:extLst>
                    </a:gridCol>
                    <a:gridCol w="630285">
                      <a:extLst>
                        <a:ext uri="{9D8B030D-6E8A-4147-A177-3AD203B41FA5}">
                          <a16:colId xmlns:a16="http://schemas.microsoft.com/office/drawing/2014/main" val="2862549803"/>
                        </a:ext>
                      </a:extLst>
                    </a:gridCol>
                    <a:gridCol w="630285">
                      <a:extLst>
                        <a:ext uri="{9D8B030D-6E8A-4147-A177-3AD203B41FA5}">
                          <a16:colId xmlns:a16="http://schemas.microsoft.com/office/drawing/2014/main" val="268373546"/>
                        </a:ext>
                      </a:extLst>
                    </a:gridCol>
                    <a:gridCol w="630285">
                      <a:extLst>
                        <a:ext uri="{9D8B030D-6E8A-4147-A177-3AD203B41FA5}">
                          <a16:colId xmlns:a16="http://schemas.microsoft.com/office/drawing/2014/main" val="1888631818"/>
                        </a:ext>
                      </a:extLst>
                    </a:gridCol>
                    <a:gridCol w="630285">
                      <a:extLst>
                        <a:ext uri="{9D8B030D-6E8A-4147-A177-3AD203B41FA5}">
                          <a16:colId xmlns:a16="http://schemas.microsoft.com/office/drawing/2014/main" val="1547680252"/>
                        </a:ext>
                      </a:extLst>
                    </a:gridCol>
                    <a:gridCol w="630285">
                      <a:extLst>
                        <a:ext uri="{9D8B030D-6E8A-4147-A177-3AD203B41FA5}">
                          <a16:colId xmlns:a16="http://schemas.microsoft.com/office/drawing/2014/main" val="3634823415"/>
                        </a:ext>
                      </a:extLst>
                    </a:gridCol>
                    <a:gridCol w="624909">
                      <a:extLst>
                        <a:ext uri="{9D8B030D-6E8A-4147-A177-3AD203B41FA5}">
                          <a16:colId xmlns:a16="http://schemas.microsoft.com/office/drawing/2014/main" val="1870360299"/>
                        </a:ext>
                      </a:extLst>
                    </a:gridCol>
                  </a:tblGrid>
                  <a:tr h="370840">
                    <a:tc>
                      <a:txBody>
                        <a:bodyPr/>
                        <a:lstStyle/>
                        <a:p>
                          <a:endParaRPr lang="en-US"/>
                        </a:p>
                      </a:txBody>
                      <a:tcPr>
                        <a:blipFill>
                          <a:blip r:embed="rId6"/>
                          <a:stretch>
                            <a:fillRect l="-935" t="-1613" r="-875701" b="-120968"/>
                          </a:stretch>
                        </a:blipFill>
                      </a:tcPr>
                    </a:tc>
                    <a:tc>
                      <a:txBody>
                        <a:bodyPr/>
                        <a:lstStyle/>
                        <a:p>
                          <a:endParaRPr lang="en-US"/>
                        </a:p>
                      </a:txBody>
                      <a:tcPr>
                        <a:blipFill>
                          <a:blip r:embed="rId6"/>
                          <a:stretch>
                            <a:fillRect l="-101887" t="-1613" r="-783962" b="-120968"/>
                          </a:stretch>
                        </a:blipFill>
                      </a:tcPr>
                    </a:tc>
                    <a:tc>
                      <a:txBody>
                        <a:bodyPr/>
                        <a:lstStyle/>
                        <a:p>
                          <a:endParaRPr lang="en-US"/>
                        </a:p>
                      </a:txBody>
                      <a:tcPr>
                        <a:blipFill>
                          <a:blip r:embed="rId6"/>
                          <a:stretch>
                            <a:fillRect l="-205769" t="-1613" r="-699038" b="-120968"/>
                          </a:stretch>
                        </a:blipFill>
                      </a:tcPr>
                    </a:tc>
                    <a:tc>
                      <a:txBody>
                        <a:bodyPr/>
                        <a:lstStyle/>
                        <a:p>
                          <a:endParaRPr lang="en-US"/>
                        </a:p>
                      </a:txBody>
                      <a:tcPr>
                        <a:blipFill>
                          <a:blip r:embed="rId6"/>
                          <a:stretch>
                            <a:fillRect l="-308738" t="-1613" r="-605825" b="-120968"/>
                          </a:stretch>
                        </a:blipFill>
                      </a:tcPr>
                    </a:tc>
                    <a:tc>
                      <a:txBody>
                        <a:bodyPr/>
                        <a:lstStyle/>
                        <a:p>
                          <a:endParaRPr lang="en-US"/>
                        </a:p>
                      </a:txBody>
                      <a:tcPr>
                        <a:blipFill>
                          <a:blip r:embed="rId6"/>
                          <a:stretch>
                            <a:fillRect l="-404808" t="-1613" r="-500000" b="-120968"/>
                          </a:stretch>
                        </a:blipFill>
                      </a:tcPr>
                    </a:tc>
                    <a:tc>
                      <a:txBody>
                        <a:bodyPr/>
                        <a:lstStyle/>
                        <a:p>
                          <a:endParaRPr lang="en-US"/>
                        </a:p>
                      </a:txBody>
                      <a:tcPr>
                        <a:blipFill>
                          <a:blip r:embed="rId6"/>
                          <a:stretch>
                            <a:fillRect l="-509709" t="-1613" r="-404854" b="-120968"/>
                          </a:stretch>
                        </a:blipFill>
                      </a:tcPr>
                    </a:tc>
                    <a:tc>
                      <a:txBody>
                        <a:bodyPr/>
                        <a:lstStyle/>
                        <a:p>
                          <a:endParaRPr lang="en-US"/>
                        </a:p>
                      </a:txBody>
                      <a:tcPr>
                        <a:blipFill>
                          <a:blip r:embed="rId6"/>
                          <a:stretch>
                            <a:fillRect l="-609709" t="-1613" r="-304854" b="-120968"/>
                          </a:stretch>
                        </a:blipFill>
                      </a:tcPr>
                    </a:tc>
                    <a:tc>
                      <a:txBody>
                        <a:bodyPr/>
                        <a:lstStyle/>
                        <a:p>
                          <a:endParaRPr lang="en-US"/>
                        </a:p>
                      </a:txBody>
                      <a:tcPr>
                        <a:blipFill>
                          <a:blip r:embed="rId6"/>
                          <a:stretch>
                            <a:fillRect l="-702885" t="-1613" r="-201923" b="-120968"/>
                          </a:stretch>
                        </a:blipFill>
                      </a:tcPr>
                    </a:tc>
                    <a:tc>
                      <a:txBody>
                        <a:bodyPr/>
                        <a:lstStyle/>
                        <a:p>
                          <a:endParaRPr lang="en-US"/>
                        </a:p>
                      </a:txBody>
                      <a:tcPr>
                        <a:blipFill>
                          <a:blip r:embed="rId6"/>
                          <a:stretch>
                            <a:fillRect l="-810680" t="-1613" r="-103883" b="-120968"/>
                          </a:stretch>
                        </a:blipFill>
                      </a:tcPr>
                    </a:tc>
                    <a:tc>
                      <a:txBody>
                        <a:bodyPr/>
                        <a:lstStyle/>
                        <a:p>
                          <a:endParaRPr lang="en-US"/>
                        </a:p>
                      </a:txBody>
                      <a:tcPr>
                        <a:blipFill>
                          <a:blip r:embed="rId6"/>
                          <a:stretch>
                            <a:fillRect l="-910680" t="-1613" r="-3883" b="-120968"/>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7EF108-4473-9F8F-DD9D-F304C526ECDB}"/>
                  </a:ext>
                </a:extLst>
              </p:cNvPr>
              <p:cNvSpPr txBox="1"/>
              <p:nvPr/>
            </p:nvSpPr>
            <p:spPr>
              <a:xfrm>
                <a:off x="401457" y="4458117"/>
                <a:ext cx="745717"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truth</m:t>
                      </m:r>
                    </m:oMath>
                  </m:oMathPara>
                </a14:m>
                <a:endParaRPr lang="en-US" sz="1800" b="0" dirty="0"/>
              </a:p>
            </p:txBody>
          </p:sp>
        </mc:Choice>
        <mc:Fallback xmlns="">
          <p:sp>
            <p:nvSpPr>
              <p:cNvPr id="12" name="TextBox 11">
                <a:extLst>
                  <a:ext uri="{FF2B5EF4-FFF2-40B4-BE49-F238E27FC236}">
                    <a16:creationId xmlns:a16="http://schemas.microsoft.com/office/drawing/2014/main" id="{D47EF108-4473-9F8F-DD9D-F304C526ECDB}"/>
                  </a:ext>
                </a:extLst>
              </p:cNvPr>
              <p:cNvSpPr txBox="1">
                <a:spLocks noRot="1" noChangeAspect="1" noMove="1" noResize="1" noEditPoints="1" noAdjustHandles="1" noChangeArrowheads="1" noChangeShapeType="1" noTextEdit="1"/>
              </p:cNvSpPr>
              <p:nvPr/>
            </p:nvSpPr>
            <p:spPr>
              <a:xfrm>
                <a:off x="401457" y="4458117"/>
                <a:ext cx="74571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EA117A-2238-628C-62EA-2A66736557C7}"/>
                  </a:ext>
                </a:extLst>
              </p:cNvPr>
              <p:cNvSpPr txBox="1"/>
              <p:nvPr/>
            </p:nvSpPr>
            <p:spPr>
              <a:xfrm>
                <a:off x="257077" y="5318266"/>
                <a:ext cx="8866297" cy="584775"/>
              </a:xfrm>
              <a:prstGeom prst="rect">
                <a:avLst/>
              </a:prstGeom>
              <a:noFill/>
            </p:spPr>
            <p:txBody>
              <a:bodyPr wrap="square" rtlCol="0">
                <a:spAutoFit/>
              </a:bodyPr>
              <a:lstStyle/>
              <a:p>
                <a:r>
                  <a:rPr lang="en-US" sz="3200" dirty="0">
                    <a:solidFill>
                      <a:schemeClr val="accent6">
                        <a:lumMod val="75000"/>
                      </a:schemeClr>
                    </a:solidFill>
                  </a:rPr>
                  <a:t>Context </a:t>
                </a:r>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big table where statements are columns</a:t>
                </a:r>
              </a:p>
            </p:txBody>
          </p:sp>
        </mc:Choice>
        <mc:Fallback xmlns="">
          <p:sp>
            <p:nvSpPr>
              <p:cNvPr id="13" name="TextBox 12">
                <a:extLst>
                  <a:ext uri="{FF2B5EF4-FFF2-40B4-BE49-F238E27FC236}">
                    <a16:creationId xmlns:a16="http://schemas.microsoft.com/office/drawing/2014/main" id="{2AEA117A-2238-628C-62EA-2A66736557C7}"/>
                  </a:ext>
                </a:extLst>
              </p:cNvPr>
              <p:cNvSpPr txBox="1">
                <a:spLocks noRot="1" noChangeAspect="1" noMove="1" noResize="1" noEditPoints="1" noAdjustHandles="1" noChangeArrowheads="1" noChangeShapeType="1" noTextEdit="1"/>
              </p:cNvSpPr>
              <p:nvPr/>
            </p:nvSpPr>
            <p:spPr>
              <a:xfrm>
                <a:off x="257077" y="5318266"/>
                <a:ext cx="8866297" cy="584775"/>
              </a:xfrm>
              <a:prstGeom prst="rect">
                <a:avLst/>
              </a:prstGeom>
              <a:blipFill>
                <a:blip r:embed="rId8"/>
                <a:stretch>
                  <a:fillRect l="-1718"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047F582-FC85-A335-7628-6F27E816BB7B}"/>
                  </a:ext>
                </a:extLst>
              </p:cNvPr>
              <p:cNvSpPr txBox="1"/>
              <p:nvPr/>
            </p:nvSpPr>
            <p:spPr>
              <a:xfrm>
                <a:off x="4069834" y="3520402"/>
                <a:ext cx="52931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𝒮</m:t>
                      </m:r>
                    </m:oMath>
                  </m:oMathPara>
                </a14:m>
                <a:endParaRPr lang="en-US" sz="3200" dirty="0"/>
              </a:p>
            </p:txBody>
          </p:sp>
        </mc:Choice>
        <mc:Fallback xmlns="">
          <p:sp>
            <p:nvSpPr>
              <p:cNvPr id="3" name="TextBox 2">
                <a:extLst>
                  <a:ext uri="{FF2B5EF4-FFF2-40B4-BE49-F238E27FC236}">
                    <a16:creationId xmlns:a16="http://schemas.microsoft.com/office/drawing/2014/main" id="{3047F582-FC85-A335-7628-6F27E816BB7B}"/>
                  </a:ext>
                </a:extLst>
              </p:cNvPr>
              <p:cNvSpPr txBox="1">
                <a:spLocks noRot="1" noChangeAspect="1" noMove="1" noResize="1" noEditPoints="1" noAdjustHandles="1" noChangeArrowheads="1" noChangeShapeType="1" noTextEdit="1"/>
              </p:cNvSpPr>
              <p:nvPr/>
            </p:nvSpPr>
            <p:spPr>
              <a:xfrm>
                <a:off x="4069834" y="3520402"/>
                <a:ext cx="529312"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73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spTree>
    <p:extLst>
      <p:ext uri="{BB962C8B-B14F-4D97-AF65-F5344CB8AC3E}">
        <p14:creationId xmlns:p14="http://schemas.microsoft.com/office/powerpoint/2010/main" val="413132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Possible assignments</a:t>
            </a:r>
            <a:br>
              <a:rPr lang="en-US" dirty="0"/>
            </a:br>
            <a:r>
              <a:rPr lang="en-US" dirty="0"/>
              <a:t>and logical relationships</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691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Table 8">
                <a:extLst>
                  <a:ext uri="{FF2B5EF4-FFF2-40B4-BE49-F238E27FC236}">
                    <a16:creationId xmlns:a16="http://schemas.microsoft.com/office/drawing/2014/main" id="{A981A443-753A-1EFD-C91D-F88D23F1BD04}"/>
                  </a:ext>
                </a:extLst>
              </p:cNvPr>
              <p:cNvGraphicFramePr>
                <a:graphicFrameLocks noGrp="1"/>
              </p:cNvGraphicFramePr>
              <p:nvPr>
                <p:extLst>
                  <p:ext uri="{D42A27DB-BD31-4B8C-83A1-F6EECF244321}">
                    <p14:modId xmlns:p14="http://schemas.microsoft.com/office/powerpoint/2010/main" val="138718910"/>
                  </p:ext>
                </p:extLst>
              </p:nvPr>
            </p:nvGraphicFramePr>
            <p:xfrm>
              <a:off x="992457" y="1502659"/>
              <a:ext cx="7005649" cy="3566160"/>
            </p:xfrm>
            <a:graphic>
              <a:graphicData uri="http://schemas.openxmlformats.org/drawingml/2006/table">
                <a:tbl>
                  <a:tblPr firstRow="1" bandRow="1">
                    <a:tableStyleId>{5C22544A-7EE6-4342-B048-85BDC9FD1C3A}</a:tableStyleId>
                  </a:tblPr>
                  <a:tblGrid>
                    <a:gridCol w="2032813">
                      <a:extLst>
                        <a:ext uri="{9D8B030D-6E8A-4147-A177-3AD203B41FA5}">
                          <a16:colId xmlns:a16="http://schemas.microsoft.com/office/drawing/2014/main" val="1259558155"/>
                        </a:ext>
                      </a:extLst>
                    </a:gridCol>
                    <a:gridCol w="2029219">
                      <a:extLst>
                        <a:ext uri="{9D8B030D-6E8A-4147-A177-3AD203B41FA5}">
                          <a16:colId xmlns:a16="http://schemas.microsoft.com/office/drawing/2014/main" val="125835019"/>
                        </a:ext>
                      </a:extLst>
                    </a:gridCol>
                    <a:gridCol w="1697409">
                      <a:extLst>
                        <a:ext uri="{9D8B030D-6E8A-4147-A177-3AD203B41FA5}">
                          <a16:colId xmlns:a16="http://schemas.microsoft.com/office/drawing/2014/main" val="3453478938"/>
                        </a:ext>
                      </a:extLst>
                    </a:gridCol>
                    <a:gridCol w="1246208">
                      <a:extLst>
                        <a:ext uri="{9D8B030D-6E8A-4147-A177-3AD203B41FA5}">
                          <a16:colId xmlns:a16="http://schemas.microsoft.com/office/drawing/2014/main" val="1870360299"/>
                        </a:ext>
                      </a:extLst>
                    </a:gridCol>
                  </a:tblGrid>
                  <a:tr h="313241">
                    <a:tc>
                      <a:txBody>
                        <a:bodyPr/>
                        <a:lstStyle/>
                        <a:p>
                          <a:pPr algn="ctr"/>
                          <a:r>
                            <a:rPr lang="en-US" b="0" i="1" dirty="0">
                              <a:latin typeface="+mn-lt"/>
                              <a:ea typeface="Cambria Math" panose="02040503050406030204" pitchFamily="18" charset="0"/>
                            </a:rPr>
                            <a:t>“that animal is a cat”</a:t>
                          </a:r>
                        </a:p>
                      </a:txBody>
                      <a:tcPr/>
                    </a:tc>
                    <a:tc>
                      <a:txBody>
                        <a:bodyPr/>
                        <a:lstStyle/>
                        <a:p>
                          <a:pPr algn="ctr"/>
                          <a:r>
                            <a:rPr lang="en-US" b="0" i="1" dirty="0">
                              <a:latin typeface="+mn-lt"/>
                              <a:ea typeface="Cambria Math" panose="02040503050406030204" pitchFamily="18" charset="0"/>
                            </a:rPr>
                            <a:t>“that animal is a mammal”</a:t>
                          </a:r>
                        </a:p>
                      </a:txBody>
                      <a:tcPr/>
                    </a:tc>
                    <a:tc>
                      <a:txBody>
                        <a:bodyPr/>
                        <a:lstStyle/>
                        <a:p>
                          <a:pPr algn="ctr"/>
                          <a:r>
                            <a:rPr lang="en-US" b="0" i="1" dirty="0">
                              <a:latin typeface="+mn-lt"/>
                              <a:ea typeface="Cambria Math" panose="02040503050406030204" pitchFamily="18" charset="0"/>
                            </a:rPr>
                            <a:t>“that animal is a bird”</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13241">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53487190"/>
                      </a:ext>
                    </a:extLst>
                  </a:tr>
                  <a:tr h="313241">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869426569"/>
                      </a:ext>
                    </a:extLst>
                  </a:tr>
                  <a:tr h="313241">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20103483"/>
                      </a:ext>
                    </a:extLst>
                  </a:tr>
                  <a:tr h="313241">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932983986"/>
                      </a:ext>
                    </a:extLst>
                  </a:tr>
                  <a:tr h="313241">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43333904"/>
                      </a:ext>
                    </a:extLst>
                  </a:tr>
                  <a:tr h="313241">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22236012"/>
                      </a:ext>
                    </a:extLst>
                  </a:tr>
                  <a:tr h="313241">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743094789"/>
                      </a:ext>
                    </a:extLst>
                  </a:tr>
                  <a:tr h="302559">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1852705123"/>
                      </a:ext>
                    </a:extLst>
                  </a:tr>
                </a:tbl>
              </a:graphicData>
            </a:graphic>
          </p:graphicFrame>
        </mc:Choice>
        <mc:Fallback xmlns="">
          <p:graphicFrame>
            <p:nvGraphicFramePr>
              <p:cNvPr id="5" name="Table 8">
                <a:extLst>
                  <a:ext uri="{FF2B5EF4-FFF2-40B4-BE49-F238E27FC236}">
                    <a16:creationId xmlns:a16="http://schemas.microsoft.com/office/drawing/2014/main" id="{A981A443-753A-1EFD-C91D-F88D23F1BD04}"/>
                  </a:ext>
                </a:extLst>
              </p:cNvPr>
              <p:cNvGraphicFramePr>
                <a:graphicFrameLocks noGrp="1"/>
              </p:cNvGraphicFramePr>
              <p:nvPr>
                <p:extLst>
                  <p:ext uri="{D42A27DB-BD31-4B8C-83A1-F6EECF244321}">
                    <p14:modId xmlns:p14="http://schemas.microsoft.com/office/powerpoint/2010/main" val="138718910"/>
                  </p:ext>
                </p:extLst>
              </p:nvPr>
            </p:nvGraphicFramePr>
            <p:xfrm>
              <a:off x="992457" y="1502659"/>
              <a:ext cx="7005649" cy="3566160"/>
            </p:xfrm>
            <a:graphic>
              <a:graphicData uri="http://schemas.openxmlformats.org/drawingml/2006/table">
                <a:tbl>
                  <a:tblPr firstRow="1" bandRow="1">
                    <a:tableStyleId>{5C22544A-7EE6-4342-B048-85BDC9FD1C3A}</a:tableStyleId>
                  </a:tblPr>
                  <a:tblGrid>
                    <a:gridCol w="2032813">
                      <a:extLst>
                        <a:ext uri="{9D8B030D-6E8A-4147-A177-3AD203B41FA5}">
                          <a16:colId xmlns:a16="http://schemas.microsoft.com/office/drawing/2014/main" val="1259558155"/>
                        </a:ext>
                      </a:extLst>
                    </a:gridCol>
                    <a:gridCol w="2029219">
                      <a:extLst>
                        <a:ext uri="{9D8B030D-6E8A-4147-A177-3AD203B41FA5}">
                          <a16:colId xmlns:a16="http://schemas.microsoft.com/office/drawing/2014/main" val="125835019"/>
                        </a:ext>
                      </a:extLst>
                    </a:gridCol>
                    <a:gridCol w="1697409">
                      <a:extLst>
                        <a:ext uri="{9D8B030D-6E8A-4147-A177-3AD203B41FA5}">
                          <a16:colId xmlns:a16="http://schemas.microsoft.com/office/drawing/2014/main" val="3453478938"/>
                        </a:ext>
                      </a:extLst>
                    </a:gridCol>
                    <a:gridCol w="1246208">
                      <a:extLst>
                        <a:ext uri="{9D8B030D-6E8A-4147-A177-3AD203B41FA5}">
                          <a16:colId xmlns:a16="http://schemas.microsoft.com/office/drawing/2014/main" val="1870360299"/>
                        </a:ext>
                      </a:extLst>
                    </a:gridCol>
                  </a:tblGrid>
                  <a:tr h="640080">
                    <a:tc>
                      <a:txBody>
                        <a:bodyPr/>
                        <a:lstStyle/>
                        <a:p>
                          <a:pPr algn="ctr"/>
                          <a:r>
                            <a:rPr lang="en-US" b="0" i="1" dirty="0">
                              <a:latin typeface="+mn-lt"/>
                              <a:ea typeface="Cambria Math" panose="02040503050406030204" pitchFamily="18" charset="0"/>
                            </a:rPr>
                            <a:t>“that animal is a cat”</a:t>
                          </a:r>
                        </a:p>
                      </a:txBody>
                      <a:tcPr/>
                    </a:tc>
                    <a:tc>
                      <a:txBody>
                        <a:bodyPr/>
                        <a:lstStyle/>
                        <a:p>
                          <a:pPr algn="ctr"/>
                          <a:r>
                            <a:rPr lang="en-US" b="0" i="1" dirty="0">
                              <a:latin typeface="+mn-lt"/>
                              <a:ea typeface="Cambria Math" panose="02040503050406030204" pitchFamily="18" charset="0"/>
                            </a:rPr>
                            <a:t>“that animal is a mammal”</a:t>
                          </a:r>
                        </a:p>
                      </a:txBody>
                      <a:tcPr/>
                    </a:tc>
                    <a:tc>
                      <a:txBody>
                        <a:bodyPr/>
                        <a:lstStyle/>
                        <a:p>
                          <a:pPr algn="ctr"/>
                          <a:r>
                            <a:rPr lang="en-US" b="0" i="1" dirty="0">
                              <a:latin typeface="+mn-lt"/>
                              <a:ea typeface="Cambria Math" panose="02040503050406030204" pitchFamily="18" charset="0"/>
                            </a:rPr>
                            <a:t>“that animal is a bird”</a:t>
                          </a:r>
                        </a:p>
                      </a:txBody>
                      <a:tcPr/>
                    </a:tc>
                    <a:tc>
                      <a:txBody>
                        <a:bodyPr/>
                        <a:lstStyle/>
                        <a:p>
                          <a:endParaRPr lang="en-US"/>
                        </a:p>
                      </a:txBody>
                      <a:tcPr>
                        <a:blipFill>
                          <a:blip r:embed="rId3"/>
                          <a:stretch>
                            <a:fillRect l="-461951" t="-4762" r="-1951" b="-472381"/>
                          </a:stretch>
                        </a:blipFill>
                      </a:tcPr>
                    </a:tc>
                    <a:extLst>
                      <a:ext uri="{0D108BD9-81ED-4DB2-BD59-A6C34878D82A}">
                        <a16:rowId xmlns:a16="http://schemas.microsoft.com/office/drawing/2014/main" val="3855620871"/>
                      </a:ext>
                    </a:extLst>
                  </a:tr>
                  <a:tr h="365760">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1053487190"/>
                      </a:ext>
                    </a:extLst>
                  </a:tr>
                  <a:tr h="365760">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869426569"/>
                      </a:ext>
                    </a:extLst>
                  </a:tr>
                  <a:tr h="365760">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20103483"/>
                      </a:ext>
                    </a:extLst>
                  </a:tr>
                  <a:tr h="365760">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F</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2932983986"/>
                      </a:ext>
                    </a:extLst>
                  </a:tr>
                  <a:tr h="365760">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tc>
                      <a:txBody>
                        <a:bodyPr/>
                        <a:lstStyle/>
                        <a:p>
                          <a:pPr algn="ctr"/>
                          <a:r>
                            <a:rPr lang="en-US" dirty="0">
                              <a:solidFill>
                                <a:srgbClr val="C00000"/>
                              </a:solidFill>
                            </a:rPr>
                            <a:t>…</a:t>
                          </a:r>
                        </a:p>
                      </a:txBody>
                      <a:tcPr/>
                    </a:tc>
                    <a:extLst>
                      <a:ext uri="{0D108BD9-81ED-4DB2-BD59-A6C34878D82A}">
                        <a16:rowId xmlns:a16="http://schemas.microsoft.com/office/drawing/2014/main" val="743333904"/>
                      </a:ext>
                    </a:extLst>
                  </a:tr>
                  <a:tr h="365760">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222236012"/>
                      </a:ext>
                    </a:extLst>
                  </a:tr>
                  <a:tr h="365760">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T</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743094789"/>
                      </a:ext>
                    </a:extLst>
                  </a:tr>
                  <a:tr h="365760">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F</a:t>
                          </a:r>
                        </a:p>
                      </a:txBody>
                      <a:tcPr/>
                    </a:tc>
                    <a:tc>
                      <a:txBody>
                        <a:bodyPr/>
                        <a:lstStyle/>
                        <a:p>
                          <a:pPr algn="ctr"/>
                          <a:r>
                            <a:rPr lang="en-US" dirty="0">
                              <a:solidFill>
                                <a:schemeClr val="accent6">
                                  <a:lumMod val="75000"/>
                                </a:schemeClr>
                              </a:solidFill>
                            </a:rPr>
                            <a:t>…</a:t>
                          </a:r>
                        </a:p>
                      </a:txBody>
                      <a:tcPr/>
                    </a:tc>
                    <a:extLst>
                      <a:ext uri="{0D108BD9-81ED-4DB2-BD59-A6C34878D82A}">
                        <a16:rowId xmlns:a16="http://schemas.microsoft.com/office/drawing/2014/main" val="1852705123"/>
                      </a:ext>
                    </a:extLst>
                  </a:tr>
                </a:tbl>
              </a:graphicData>
            </a:graphic>
          </p:graphicFrame>
        </mc:Fallback>
      </mc:AlternateContent>
      <p:cxnSp>
        <p:nvCxnSpPr>
          <p:cNvPr id="10" name="Straight Connector 9">
            <a:extLst>
              <a:ext uri="{FF2B5EF4-FFF2-40B4-BE49-F238E27FC236}">
                <a16:creationId xmlns:a16="http://schemas.microsoft.com/office/drawing/2014/main" id="{0C40DF79-17E9-7D35-EA14-FCFDE1469C60}"/>
              </a:ext>
            </a:extLst>
          </p:cNvPr>
          <p:cNvCxnSpPr>
            <a:cxnSpLocks/>
          </p:cNvCxnSpPr>
          <p:nvPr/>
        </p:nvCxnSpPr>
        <p:spPr>
          <a:xfrm>
            <a:off x="1591502" y="2323988"/>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7897B9-4900-FEC8-936A-EDD53C515417}"/>
              </a:ext>
            </a:extLst>
          </p:cNvPr>
          <p:cNvCxnSpPr>
            <a:cxnSpLocks/>
          </p:cNvCxnSpPr>
          <p:nvPr/>
        </p:nvCxnSpPr>
        <p:spPr>
          <a:xfrm>
            <a:off x="1591502" y="3429000"/>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FD0A9C-313B-7A48-0973-35E99670D2BA}"/>
              </a:ext>
            </a:extLst>
          </p:cNvPr>
          <p:cNvCxnSpPr>
            <a:cxnSpLocks/>
          </p:cNvCxnSpPr>
          <p:nvPr/>
        </p:nvCxnSpPr>
        <p:spPr>
          <a:xfrm>
            <a:off x="1591502" y="3068871"/>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FB05A06-30F9-2839-0762-D4EC28C3AB33}"/>
              </a:ext>
            </a:extLst>
          </p:cNvPr>
          <p:cNvCxnSpPr>
            <a:cxnSpLocks/>
          </p:cNvCxnSpPr>
          <p:nvPr/>
        </p:nvCxnSpPr>
        <p:spPr>
          <a:xfrm>
            <a:off x="1591502" y="3795428"/>
            <a:ext cx="619509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0B8D34-4DF6-7998-EA43-0CBC546B7893}"/>
              </a:ext>
            </a:extLst>
          </p:cNvPr>
          <p:cNvSpPr txBox="1"/>
          <p:nvPr/>
        </p:nvSpPr>
        <p:spPr>
          <a:xfrm>
            <a:off x="611893" y="5401675"/>
            <a:ext cx="7386214" cy="830997"/>
          </a:xfrm>
          <a:prstGeom prst="rect">
            <a:avLst/>
          </a:prstGeom>
          <a:noFill/>
        </p:spPr>
        <p:txBody>
          <a:bodyPr wrap="square" rtlCol="0">
            <a:spAutoFit/>
          </a:bodyPr>
          <a:lstStyle/>
          <a:p>
            <a:r>
              <a:rPr lang="en-US" sz="2400" dirty="0"/>
              <a:t>The only semantics captured by the formal system is the set of possible combinations of truth values</a:t>
            </a:r>
          </a:p>
        </p:txBody>
      </p:sp>
      <p:sp>
        <p:nvSpPr>
          <p:cNvPr id="4" name="TextBox 3">
            <a:extLst>
              <a:ext uri="{FF2B5EF4-FFF2-40B4-BE49-F238E27FC236}">
                <a16:creationId xmlns:a16="http://schemas.microsoft.com/office/drawing/2014/main" id="{E9B14540-8DC3-4B20-8098-6DFBB08ED20E}"/>
              </a:ext>
            </a:extLst>
          </p:cNvPr>
          <p:cNvSpPr txBox="1"/>
          <p:nvPr/>
        </p:nvSpPr>
        <p:spPr>
          <a:xfrm>
            <a:off x="408461" y="48085"/>
            <a:ext cx="11485744" cy="1323439"/>
          </a:xfrm>
          <a:prstGeom prst="rect">
            <a:avLst/>
          </a:prstGeom>
          <a:noFill/>
        </p:spPr>
        <p:txBody>
          <a:bodyPr wrap="square" rtlCol="0">
            <a:spAutoFit/>
          </a:bodyPr>
          <a:lstStyle/>
          <a:p>
            <a:r>
              <a:rPr lang="en-US" sz="4000" dirty="0">
                <a:solidFill>
                  <a:schemeClr val="accent6">
                    <a:lumMod val="75000"/>
                  </a:schemeClr>
                </a:solidFill>
              </a:rPr>
              <a:t>Note: the semantic content constrains the possible combinations of truth values</a:t>
            </a:r>
          </a:p>
        </p:txBody>
      </p:sp>
      <p:cxnSp>
        <p:nvCxnSpPr>
          <p:cNvPr id="11" name="Straight Arrow Connector 10">
            <a:extLst>
              <a:ext uri="{FF2B5EF4-FFF2-40B4-BE49-F238E27FC236}">
                <a16:creationId xmlns:a16="http://schemas.microsoft.com/office/drawing/2014/main" id="{5635E79F-A9C6-6E27-53CB-1DFBFD4E20B6}"/>
              </a:ext>
            </a:extLst>
          </p:cNvPr>
          <p:cNvCxnSpPr>
            <a:cxnSpLocks/>
            <a:stCxn id="12" idx="1"/>
          </p:cNvCxnSpPr>
          <p:nvPr/>
        </p:nvCxnSpPr>
        <p:spPr>
          <a:xfrm flipH="1" flipV="1">
            <a:off x="7927092" y="2261937"/>
            <a:ext cx="1271910" cy="755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D10372-79CE-2B43-3210-7DF2EF6152C7}"/>
              </a:ext>
            </a:extLst>
          </p:cNvPr>
          <p:cNvSpPr txBox="1"/>
          <p:nvPr/>
        </p:nvSpPr>
        <p:spPr>
          <a:xfrm>
            <a:off x="9199002" y="2832601"/>
            <a:ext cx="1188146" cy="369332"/>
          </a:xfrm>
          <a:prstGeom prst="rect">
            <a:avLst/>
          </a:prstGeom>
          <a:noFill/>
        </p:spPr>
        <p:txBody>
          <a:bodyPr wrap="none" rtlCol="0">
            <a:spAutoFit/>
          </a:bodyPr>
          <a:lstStyle/>
          <a:p>
            <a:r>
              <a:rPr lang="en-US" dirty="0">
                <a:solidFill>
                  <a:srgbClr val="C00000"/>
                </a:solidFill>
              </a:rPr>
              <a:t>impossible</a:t>
            </a:r>
          </a:p>
        </p:txBody>
      </p:sp>
      <p:cxnSp>
        <p:nvCxnSpPr>
          <p:cNvPr id="18" name="Straight Arrow Connector 17">
            <a:extLst>
              <a:ext uri="{FF2B5EF4-FFF2-40B4-BE49-F238E27FC236}">
                <a16:creationId xmlns:a16="http://schemas.microsoft.com/office/drawing/2014/main" id="{93C46BEF-86F6-DBD9-0A57-8286DE254838}"/>
              </a:ext>
            </a:extLst>
          </p:cNvPr>
          <p:cNvCxnSpPr>
            <a:cxnSpLocks/>
            <a:stCxn id="12" idx="1"/>
          </p:cNvCxnSpPr>
          <p:nvPr/>
        </p:nvCxnSpPr>
        <p:spPr>
          <a:xfrm flipH="1">
            <a:off x="7927092" y="3017267"/>
            <a:ext cx="1271910" cy="6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E2B722-89FE-DFC2-5211-9131AA178F63}"/>
              </a:ext>
            </a:extLst>
          </p:cNvPr>
          <p:cNvCxnSpPr>
            <a:stCxn id="12" idx="1"/>
          </p:cNvCxnSpPr>
          <p:nvPr/>
        </p:nvCxnSpPr>
        <p:spPr>
          <a:xfrm flipH="1">
            <a:off x="7927092" y="3017267"/>
            <a:ext cx="1271910" cy="41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173DAB-5596-9A08-76C7-D407E6BE50E4}"/>
              </a:ext>
            </a:extLst>
          </p:cNvPr>
          <p:cNvCxnSpPr>
            <a:cxnSpLocks/>
            <a:stCxn id="12" idx="1"/>
          </p:cNvCxnSpPr>
          <p:nvPr/>
        </p:nvCxnSpPr>
        <p:spPr>
          <a:xfrm flipH="1">
            <a:off x="7927092" y="3017267"/>
            <a:ext cx="1271910" cy="778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00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F585A1-4220-53F8-1D1C-78EAF8051E8D}"/>
              </a:ext>
            </a:extLst>
          </p:cNvPr>
          <p:cNvPicPr>
            <a:picLocks noChangeAspect="1"/>
          </p:cNvPicPr>
          <p:nvPr/>
        </p:nvPicPr>
        <p:blipFill rotWithShape="1">
          <a:blip r:embed="rId3"/>
          <a:srcRect l="906" t="20489" b="1"/>
          <a:stretch/>
        </p:blipFill>
        <p:spPr>
          <a:xfrm>
            <a:off x="204536" y="215217"/>
            <a:ext cx="8668753" cy="109437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8566FAA-A5C3-5296-A84C-7C2715B58BDE}"/>
                  </a:ext>
                </a:extLst>
              </p:cNvPr>
              <p:cNvSpPr txBox="1"/>
              <p:nvPr/>
            </p:nvSpPr>
            <p:spPr>
              <a:xfrm>
                <a:off x="4745836" y="2825844"/>
                <a:ext cx="6244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0"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E8566FAA-A5C3-5296-A84C-7C2715B58BDE}"/>
                  </a:ext>
                </a:extLst>
              </p:cNvPr>
              <p:cNvSpPr txBox="1">
                <a:spLocks noRot="1" noChangeAspect="1" noMove="1" noResize="1" noEditPoints="1" noAdjustHandles="1" noChangeArrowheads="1" noChangeShapeType="1" noTextEdit="1"/>
              </p:cNvSpPr>
              <p:nvPr/>
            </p:nvSpPr>
            <p:spPr>
              <a:xfrm>
                <a:off x="4745836" y="2825844"/>
                <a:ext cx="624472" cy="369332"/>
              </a:xfrm>
              <a:prstGeom prst="rect">
                <a:avLst/>
              </a:prstGeom>
              <a:blipFill>
                <a:blip r:embed="rId4"/>
                <a:stretch>
                  <a:fillRect r="-18627" b="-13333"/>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B57CD26-62BD-94BC-72A6-7E98BC89E221}"/>
              </a:ext>
            </a:extLst>
          </p:cNvPr>
          <p:cNvCxnSpPr>
            <a:cxnSpLocks/>
          </p:cNvCxnSpPr>
          <p:nvPr/>
        </p:nvCxnSpPr>
        <p:spPr>
          <a:xfrm flipV="1">
            <a:off x="5078547" y="2575009"/>
            <a:ext cx="0" cy="211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 name="Table 8">
                <a:extLst>
                  <a:ext uri="{FF2B5EF4-FFF2-40B4-BE49-F238E27FC236}">
                    <a16:creationId xmlns:a16="http://schemas.microsoft.com/office/drawing/2014/main" id="{32EA0AA9-1818-AE06-E624-84EF058B6452}"/>
                  </a:ext>
                </a:extLst>
              </p:cNvPr>
              <p:cNvGraphicFramePr>
                <a:graphicFrameLocks noGrp="1"/>
              </p:cNvGraphicFramePr>
              <p:nvPr>
                <p:extLst>
                  <p:ext uri="{D42A27DB-BD31-4B8C-83A1-F6EECF244321}">
                    <p14:modId xmlns:p14="http://schemas.microsoft.com/office/powerpoint/2010/main" val="1167956676"/>
                  </p:ext>
                </p:extLst>
              </p:nvPr>
            </p:nvGraphicFramePr>
            <p:xfrm>
              <a:off x="3468940" y="1760042"/>
              <a:ext cx="255379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24909">
                      <a:extLst>
                        <a:ext uri="{9D8B030D-6E8A-4147-A177-3AD203B41FA5}">
                          <a16:colId xmlns:a16="http://schemas.microsoft.com/office/drawing/2014/main" val="18703602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𝟏</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𝟐</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𝟑</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Choice>
        <mc:Fallback xmlns="">
          <p:graphicFrame>
            <p:nvGraphicFramePr>
              <p:cNvPr id="6" name="Table 8">
                <a:extLst>
                  <a:ext uri="{FF2B5EF4-FFF2-40B4-BE49-F238E27FC236}">
                    <a16:creationId xmlns:a16="http://schemas.microsoft.com/office/drawing/2014/main" id="{32EA0AA9-1818-AE06-E624-84EF058B6452}"/>
                  </a:ext>
                </a:extLst>
              </p:cNvPr>
              <p:cNvGraphicFramePr>
                <a:graphicFrameLocks noGrp="1"/>
              </p:cNvGraphicFramePr>
              <p:nvPr>
                <p:extLst>
                  <p:ext uri="{D42A27DB-BD31-4B8C-83A1-F6EECF244321}">
                    <p14:modId xmlns:p14="http://schemas.microsoft.com/office/powerpoint/2010/main" val="1167956676"/>
                  </p:ext>
                </p:extLst>
              </p:nvPr>
            </p:nvGraphicFramePr>
            <p:xfrm>
              <a:off x="3468940" y="1760042"/>
              <a:ext cx="2553791" cy="741680"/>
            </p:xfrm>
            <a:graphic>
              <a:graphicData uri="http://schemas.openxmlformats.org/drawingml/2006/table">
                <a:tbl>
                  <a:tblPr firstRow="1" bandRow="1">
                    <a:tableStyleId>{5C22544A-7EE6-4342-B048-85BDC9FD1C3A}</a:tableStyleId>
                  </a:tblPr>
                  <a:tblGrid>
                    <a:gridCol w="653569">
                      <a:extLst>
                        <a:ext uri="{9D8B030D-6E8A-4147-A177-3AD203B41FA5}">
                          <a16:colId xmlns:a16="http://schemas.microsoft.com/office/drawing/2014/main" val="1259558155"/>
                        </a:ext>
                      </a:extLst>
                    </a:gridCol>
                    <a:gridCol w="645028">
                      <a:extLst>
                        <a:ext uri="{9D8B030D-6E8A-4147-A177-3AD203B41FA5}">
                          <a16:colId xmlns:a16="http://schemas.microsoft.com/office/drawing/2014/main" val="125835019"/>
                        </a:ext>
                      </a:extLst>
                    </a:gridCol>
                    <a:gridCol w="630285">
                      <a:extLst>
                        <a:ext uri="{9D8B030D-6E8A-4147-A177-3AD203B41FA5}">
                          <a16:colId xmlns:a16="http://schemas.microsoft.com/office/drawing/2014/main" val="3453478938"/>
                        </a:ext>
                      </a:extLst>
                    </a:gridCol>
                    <a:gridCol w="624909">
                      <a:extLst>
                        <a:ext uri="{9D8B030D-6E8A-4147-A177-3AD203B41FA5}">
                          <a16:colId xmlns:a16="http://schemas.microsoft.com/office/drawing/2014/main" val="1870360299"/>
                        </a:ext>
                      </a:extLst>
                    </a:gridCol>
                  </a:tblGrid>
                  <a:tr h="370840">
                    <a:tc>
                      <a:txBody>
                        <a:bodyPr/>
                        <a:lstStyle/>
                        <a:p>
                          <a:endParaRPr lang="en-US"/>
                        </a:p>
                      </a:txBody>
                      <a:tcPr>
                        <a:blipFill>
                          <a:blip r:embed="rId5"/>
                          <a:stretch>
                            <a:fillRect l="-935" t="-1613" r="-296262" b="-122581"/>
                          </a:stretch>
                        </a:blipFill>
                      </a:tcPr>
                    </a:tc>
                    <a:tc>
                      <a:txBody>
                        <a:bodyPr/>
                        <a:lstStyle/>
                        <a:p>
                          <a:endParaRPr lang="en-US"/>
                        </a:p>
                      </a:txBody>
                      <a:tcPr>
                        <a:blipFill>
                          <a:blip r:embed="rId5"/>
                          <a:stretch>
                            <a:fillRect l="-101887" t="-1613" r="-199057" b="-122581"/>
                          </a:stretch>
                        </a:blipFill>
                      </a:tcPr>
                    </a:tc>
                    <a:tc>
                      <a:txBody>
                        <a:bodyPr/>
                        <a:lstStyle/>
                        <a:p>
                          <a:endParaRPr lang="en-US"/>
                        </a:p>
                      </a:txBody>
                      <a:tcPr>
                        <a:blipFill>
                          <a:blip r:embed="rId5"/>
                          <a:stretch>
                            <a:fillRect l="-207767" t="-1613" r="-104854" b="-122581"/>
                          </a:stretch>
                        </a:blipFill>
                      </a:tcPr>
                    </a:tc>
                    <a:tc>
                      <a:txBody>
                        <a:bodyPr/>
                        <a:lstStyle/>
                        <a:p>
                          <a:endParaRPr lang="en-US"/>
                        </a:p>
                      </a:txBody>
                      <a:tcPr>
                        <a:blipFill>
                          <a:blip r:embed="rId5"/>
                          <a:stretch>
                            <a:fillRect l="-307767" t="-1613" r="-4854" b="-122581"/>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CA2EEB-ACC6-0EFC-F254-CF17FE44A68D}"/>
                  </a:ext>
                </a:extLst>
              </p:cNvPr>
              <p:cNvSpPr txBox="1"/>
              <p:nvPr/>
            </p:nvSpPr>
            <p:spPr>
              <a:xfrm>
                <a:off x="3086078" y="2130882"/>
                <a:ext cx="371447"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𝑎</m:t>
                      </m:r>
                    </m:oMath>
                  </m:oMathPara>
                </a14:m>
                <a:endParaRPr lang="en-US" sz="1800" b="0" i="1" dirty="0"/>
              </a:p>
            </p:txBody>
          </p:sp>
        </mc:Choice>
        <mc:Fallback xmlns="">
          <p:sp>
            <p:nvSpPr>
              <p:cNvPr id="10" name="TextBox 9">
                <a:extLst>
                  <a:ext uri="{FF2B5EF4-FFF2-40B4-BE49-F238E27FC236}">
                    <a16:creationId xmlns:a16="http://schemas.microsoft.com/office/drawing/2014/main" id="{32CA2EEB-ACC6-0EFC-F254-CF17FE44A68D}"/>
                  </a:ext>
                </a:extLst>
              </p:cNvPr>
              <p:cNvSpPr txBox="1">
                <a:spLocks noRot="1" noChangeAspect="1" noMove="1" noResize="1" noEditPoints="1" noAdjustHandles="1" noChangeArrowheads="1" noChangeShapeType="1" noTextEdit="1"/>
              </p:cNvSpPr>
              <p:nvPr/>
            </p:nvSpPr>
            <p:spPr>
              <a:xfrm>
                <a:off x="3086078" y="2130882"/>
                <a:ext cx="371447" cy="369332"/>
              </a:xfrm>
              <a:prstGeom prst="rect">
                <a:avLst/>
              </a:prstGeom>
              <a:blipFill>
                <a:blip r:embed="rId6"/>
                <a:stretch>
                  <a:fillRect/>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0B91C0D9-CD7E-7076-366B-2AA5313CF0D1}"/>
              </a:ext>
            </a:extLst>
          </p:cNvPr>
          <p:cNvSpPr/>
          <p:nvPr/>
        </p:nvSpPr>
        <p:spPr>
          <a:xfrm rot="16200000">
            <a:off x="3985998" y="2107078"/>
            <a:ext cx="220391" cy="12545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FD1668-63BE-EBF2-AF8E-B29F3CAC5B2C}"/>
                  </a:ext>
                </a:extLst>
              </p:cNvPr>
              <p:cNvSpPr txBox="1"/>
              <p:nvPr/>
            </p:nvSpPr>
            <p:spPr>
              <a:xfrm>
                <a:off x="3678073" y="2820622"/>
                <a:ext cx="949299" cy="393121"/>
              </a:xfrm>
              <a:prstGeom prst="rect">
                <a:avLst/>
              </a:prstGeom>
              <a:noFill/>
            </p:spPr>
            <p:txBody>
              <a:bodyPr wrap="none">
                <a:spAutoFit/>
              </a:bodyPr>
              <a:lstStyle/>
              <a:p>
                <a14:m>
                  <m:oMath xmlns:m="http://schemas.openxmlformats.org/officeDocument/2006/math">
                    <m:r>
                      <a:rPr lang="en-US" sz="1800" b="0" i="1" smtClean="0">
                        <a:latin typeface="Cambria Math" panose="02040503050406030204" pitchFamily="18" charset="0"/>
                      </a:rPr>
                      <m:t>𝑎</m:t>
                    </m:r>
                    <m:sSub>
                      <m:sSubPr>
                        <m:ctrlPr>
                          <a:rPr lang="en-US" sz="1800" b="0" i="1" smtClean="0">
                            <a:latin typeface="Cambria Math" panose="02040503050406030204" pitchFamily="18" charset="0"/>
                          </a:rPr>
                        </m:ctrlPr>
                      </m:sSubPr>
                      <m:e>
                        <m:d>
                          <m:dPr>
                            <m:begChr m:val=""/>
                            <m:endChr m:val="|"/>
                            <m:ctrlPr>
                              <a:rPr lang="en-US" sz="1800" b="0" i="1" smtClean="0">
                                <a:latin typeface="Cambria Math" panose="02040503050406030204" pitchFamily="18" charset="0"/>
                              </a:rPr>
                            </m:ctrlPr>
                          </m:dPr>
                          <m:e>
                            <m:r>
                              <a:rPr lang="en-US">
                                <a:latin typeface="Cambria Math" panose="02040503050406030204" pitchFamily="18" charset="0"/>
                              </a:rPr>
                              <m:t>​</m:t>
                            </m:r>
                          </m:e>
                        </m:d>
                      </m:e>
                      <m:sub>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2</m:t>
                                </m:r>
                              </m:sub>
                            </m:sSub>
                          </m:e>
                        </m:d>
                      </m:sub>
                    </m:sSub>
                  </m:oMath>
                </a14:m>
                <a:r>
                  <a:rPr lang="en-US" sz="1800" b="0" i="1" dirty="0"/>
                  <a:t> </a:t>
                </a:r>
              </a:p>
            </p:txBody>
          </p:sp>
        </mc:Choice>
        <mc:Fallback xmlns="">
          <p:sp>
            <p:nvSpPr>
              <p:cNvPr id="13" name="TextBox 12">
                <a:extLst>
                  <a:ext uri="{FF2B5EF4-FFF2-40B4-BE49-F238E27FC236}">
                    <a16:creationId xmlns:a16="http://schemas.microsoft.com/office/drawing/2014/main" id="{22FD1668-63BE-EBF2-AF8E-B29F3CAC5B2C}"/>
                  </a:ext>
                </a:extLst>
              </p:cNvPr>
              <p:cNvSpPr txBox="1">
                <a:spLocks noRot="1" noChangeAspect="1" noMove="1" noResize="1" noEditPoints="1" noAdjustHandles="1" noChangeArrowheads="1" noChangeShapeType="1" noTextEdit="1"/>
              </p:cNvSpPr>
              <p:nvPr/>
            </p:nvSpPr>
            <p:spPr>
              <a:xfrm>
                <a:off x="3678073" y="2820622"/>
                <a:ext cx="949299" cy="393121"/>
              </a:xfrm>
              <a:prstGeom prst="rect">
                <a:avLst/>
              </a:prstGeom>
              <a:blipFill>
                <a:blip r:embed="rId7"/>
                <a:stretch>
                  <a:fillRect l="-21154" t="-112500" b="-17187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D71CD4C-92B1-C83A-0BBA-2F6B0109959E}"/>
              </a:ext>
            </a:extLst>
          </p:cNvPr>
          <p:cNvCxnSpPr>
            <a:cxnSpLocks/>
          </p:cNvCxnSpPr>
          <p:nvPr/>
        </p:nvCxnSpPr>
        <p:spPr>
          <a:xfrm flipV="1">
            <a:off x="2571318" y="2392567"/>
            <a:ext cx="527565" cy="17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BC98C8-6DFA-B96F-2988-DEC60D29AFCB}"/>
              </a:ext>
            </a:extLst>
          </p:cNvPr>
          <p:cNvSpPr txBox="1"/>
          <p:nvPr/>
        </p:nvSpPr>
        <p:spPr>
          <a:xfrm>
            <a:off x="1501125" y="2582885"/>
            <a:ext cx="2011400" cy="646331"/>
          </a:xfrm>
          <a:prstGeom prst="rect">
            <a:avLst/>
          </a:prstGeom>
          <a:noFill/>
        </p:spPr>
        <p:txBody>
          <a:bodyPr wrap="square" rtlCol="0">
            <a:spAutoFit/>
          </a:bodyPr>
          <a:lstStyle/>
          <a:p>
            <a:r>
              <a:rPr lang="en-US" dirty="0"/>
              <a:t>assignment for whole context</a:t>
            </a:r>
          </a:p>
        </p:txBody>
      </p:sp>
      <p:cxnSp>
        <p:nvCxnSpPr>
          <p:cNvPr id="24" name="Straight Arrow Connector 23">
            <a:extLst>
              <a:ext uri="{FF2B5EF4-FFF2-40B4-BE49-F238E27FC236}">
                <a16:creationId xmlns:a16="http://schemas.microsoft.com/office/drawing/2014/main" id="{E036B60C-63CE-E46E-B1C7-5E1B949E2F6C}"/>
              </a:ext>
            </a:extLst>
          </p:cNvPr>
          <p:cNvCxnSpPr>
            <a:cxnSpLocks/>
          </p:cNvCxnSpPr>
          <p:nvPr/>
        </p:nvCxnSpPr>
        <p:spPr>
          <a:xfrm flipV="1">
            <a:off x="3170604" y="3101859"/>
            <a:ext cx="527565" cy="17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4E3C609-966A-2CED-9202-15C540041A2B}"/>
              </a:ext>
            </a:extLst>
          </p:cNvPr>
          <p:cNvSpPr txBox="1"/>
          <p:nvPr/>
        </p:nvSpPr>
        <p:spPr>
          <a:xfrm>
            <a:off x="2100411" y="3292177"/>
            <a:ext cx="2011400" cy="646331"/>
          </a:xfrm>
          <a:prstGeom prst="rect">
            <a:avLst/>
          </a:prstGeom>
          <a:noFill/>
        </p:spPr>
        <p:txBody>
          <a:bodyPr wrap="square" rtlCol="0">
            <a:spAutoFit/>
          </a:bodyPr>
          <a:lstStyle/>
          <a:p>
            <a:r>
              <a:rPr lang="en-US" dirty="0"/>
              <a:t>assignment for a set of statements</a:t>
            </a:r>
          </a:p>
        </p:txBody>
      </p:sp>
      <p:sp>
        <p:nvSpPr>
          <p:cNvPr id="26" name="TextBox 25">
            <a:extLst>
              <a:ext uri="{FF2B5EF4-FFF2-40B4-BE49-F238E27FC236}">
                <a16:creationId xmlns:a16="http://schemas.microsoft.com/office/drawing/2014/main" id="{1AEA87D7-4A91-6F0D-589D-A7E0D2CA0D41}"/>
              </a:ext>
            </a:extLst>
          </p:cNvPr>
          <p:cNvSpPr txBox="1"/>
          <p:nvPr/>
        </p:nvSpPr>
        <p:spPr>
          <a:xfrm>
            <a:off x="5202299" y="3292177"/>
            <a:ext cx="2011400" cy="646331"/>
          </a:xfrm>
          <a:prstGeom prst="rect">
            <a:avLst/>
          </a:prstGeom>
          <a:noFill/>
        </p:spPr>
        <p:txBody>
          <a:bodyPr wrap="square" rtlCol="0">
            <a:spAutoFit/>
          </a:bodyPr>
          <a:lstStyle/>
          <a:p>
            <a:r>
              <a:rPr lang="en-US" dirty="0"/>
              <a:t>assignment for a single statement</a:t>
            </a:r>
          </a:p>
        </p:txBody>
      </p:sp>
      <p:cxnSp>
        <p:nvCxnSpPr>
          <p:cNvPr id="27" name="Straight Arrow Connector 26">
            <a:extLst>
              <a:ext uri="{FF2B5EF4-FFF2-40B4-BE49-F238E27FC236}">
                <a16:creationId xmlns:a16="http://schemas.microsoft.com/office/drawing/2014/main" id="{FF90DA97-883B-3D56-6E8B-EB2DA9D94D1C}"/>
              </a:ext>
            </a:extLst>
          </p:cNvPr>
          <p:cNvCxnSpPr>
            <a:cxnSpLocks/>
          </p:cNvCxnSpPr>
          <p:nvPr/>
        </p:nvCxnSpPr>
        <p:spPr>
          <a:xfrm flipH="1" flipV="1">
            <a:off x="5392697" y="3102644"/>
            <a:ext cx="527565" cy="17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28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D56D73-2CAC-0FFB-3D7A-0FC512CEE5DB}"/>
              </a:ext>
            </a:extLst>
          </p:cNvPr>
          <p:cNvPicPr>
            <a:picLocks noChangeAspect="1"/>
          </p:cNvPicPr>
          <p:nvPr/>
        </p:nvPicPr>
        <p:blipFill rotWithShape="1">
          <a:blip r:embed="rId3"/>
          <a:srcRect l="1319" r="1"/>
          <a:stretch/>
        </p:blipFill>
        <p:spPr>
          <a:xfrm>
            <a:off x="252664" y="215783"/>
            <a:ext cx="9661358" cy="1252166"/>
          </a:xfrm>
          <a:prstGeom prst="rect">
            <a:avLst/>
          </a:prstGeom>
        </p:spPr>
      </p:pic>
      <mc:AlternateContent xmlns:mc="http://schemas.openxmlformats.org/markup-compatibility/2006" xmlns:a14="http://schemas.microsoft.com/office/drawing/2010/main">
        <mc:Choice Requires="a14">
          <p:graphicFrame>
            <p:nvGraphicFramePr>
              <p:cNvPr id="7" name="Table 8">
                <a:extLst>
                  <a:ext uri="{FF2B5EF4-FFF2-40B4-BE49-F238E27FC236}">
                    <a16:creationId xmlns:a16="http://schemas.microsoft.com/office/drawing/2014/main" id="{075BE137-0AB3-964D-641E-84B55F268528}"/>
                  </a:ext>
                </a:extLst>
              </p:cNvPr>
              <p:cNvGraphicFramePr>
                <a:graphicFrameLocks noGrp="1"/>
              </p:cNvGraphicFramePr>
              <p:nvPr/>
            </p:nvGraphicFramePr>
            <p:xfrm>
              <a:off x="1382036" y="1798873"/>
              <a:ext cx="6335500" cy="1854200"/>
            </p:xfrm>
            <a:graphic>
              <a:graphicData uri="http://schemas.openxmlformats.org/drawingml/2006/table">
                <a:tbl>
                  <a:tblPr firstRow="1" bandRow="1">
                    <a:tableStyleId>{5C22544A-7EE6-4342-B048-85BDC9FD1C3A}</a:tableStyleId>
                  </a:tblPr>
                  <a:tblGrid>
                    <a:gridCol w="1621388">
                      <a:extLst>
                        <a:ext uri="{9D8B030D-6E8A-4147-A177-3AD203B41FA5}">
                          <a16:colId xmlns:a16="http://schemas.microsoft.com/office/drawing/2014/main" val="1259558155"/>
                        </a:ext>
                      </a:extLst>
                    </a:gridCol>
                    <a:gridCol w="1600200">
                      <a:extLst>
                        <a:ext uri="{9D8B030D-6E8A-4147-A177-3AD203B41FA5}">
                          <a16:colId xmlns:a16="http://schemas.microsoft.com/office/drawing/2014/main" val="125835019"/>
                        </a:ext>
                      </a:extLst>
                    </a:gridCol>
                    <a:gridCol w="1563624">
                      <a:extLst>
                        <a:ext uri="{9D8B030D-6E8A-4147-A177-3AD203B41FA5}">
                          <a16:colId xmlns:a16="http://schemas.microsoft.com/office/drawing/2014/main" val="3453478938"/>
                        </a:ext>
                      </a:extLst>
                    </a:gridCol>
                    <a:gridCol w="1550288">
                      <a:extLst>
                        <a:ext uri="{9D8B030D-6E8A-4147-A177-3AD203B41FA5}">
                          <a16:colId xmlns:a16="http://schemas.microsoft.com/office/drawing/2014/main" val="1870360299"/>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𝟏</m:t>
                                    </m:r>
                                  </m:sub>
                                </m:sSub>
                              </m:oMath>
                            </m:oMathPara>
                          </a14:m>
                          <a:endParaRPr lang="en-US" b="1"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𝟐</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1" i="1" smtClean="0">
                                        <a:latin typeface="Cambria Math" panose="02040503050406030204" pitchFamily="18" charset="0"/>
                                        <a:ea typeface="Cambria Math" panose="02040503050406030204" pitchFamily="18" charset="0"/>
                                      </a:rPr>
                                      <m:t>𝟑</m:t>
                                    </m:r>
                                  </m:sub>
                                </m:sSub>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92317415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020082897"/>
                      </a:ext>
                    </a:extLst>
                  </a:tr>
                </a:tbl>
              </a:graphicData>
            </a:graphic>
          </p:graphicFrame>
        </mc:Choice>
        <mc:Fallback xmlns="">
          <p:graphicFrame>
            <p:nvGraphicFramePr>
              <p:cNvPr id="7" name="Table 8">
                <a:extLst>
                  <a:ext uri="{FF2B5EF4-FFF2-40B4-BE49-F238E27FC236}">
                    <a16:creationId xmlns:a16="http://schemas.microsoft.com/office/drawing/2014/main" id="{075BE137-0AB3-964D-641E-84B55F268528}"/>
                  </a:ext>
                </a:extLst>
              </p:cNvPr>
              <p:cNvGraphicFramePr>
                <a:graphicFrameLocks noGrp="1"/>
              </p:cNvGraphicFramePr>
              <p:nvPr>
                <p:extLst>
                  <p:ext uri="{D42A27DB-BD31-4B8C-83A1-F6EECF244321}">
                    <p14:modId xmlns:p14="http://schemas.microsoft.com/office/powerpoint/2010/main" val="1611442850"/>
                  </p:ext>
                </p:extLst>
              </p:nvPr>
            </p:nvGraphicFramePr>
            <p:xfrm>
              <a:off x="1382036" y="1798873"/>
              <a:ext cx="6335500" cy="1854200"/>
            </p:xfrm>
            <a:graphic>
              <a:graphicData uri="http://schemas.openxmlformats.org/drawingml/2006/table">
                <a:tbl>
                  <a:tblPr firstRow="1" bandRow="1">
                    <a:tableStyleId>{5C22544A-7EE6-4342-B048-85BDC9FD1C3A}</a:tableStyleId>
                  </a:tblPr>
                  <a:tblGrid>
                    <a:gridCol w="1621388">
                      <a:extLst>
                        <a:ext uri="{9D8B030D-6E8A-4147-A177-3AD203B41FA5}">
                          <a16:colId xmlns:a16="http://schemas.microsoft.com/office/drawing/2014/main" val="1259558155"/>
                        </a:ext>
                      </a:extLst>
                    </a:gridCol>
                    <a:gridCol w="1600200">
                      <a:extLst>
                        <a:ext uri="{9D8B030D-6E8A-4147-A177-3AD203B41FA5}">
                          <a16:colId xmlns:a16="http://schemas.microsoft.com/office/drawing/2014/main" val="125835019"/>
                        </a:ext>
                      </a:extLst>
                    </a:gridCol>
                    <a:gridCol w="1563624">
                      <a:extLst>
                        <a:ext uri="{9D8B030D-6E8A-4147-A177-3AD203B41FA5}">
                          <a16:colId xmlns:a16="http://schemas.microsoft.com/office/drawing/2014/main" val="3453478938"/>
                        </a:ext>
                      </a:extLst>
                    </a:gridCol>
                    <a:gridCol w="1550288">
                      <a:extLst>
                        <a:ext uri="{9D8B030D-6E8A-4147-A177-3AD203B41FA5}">
                          <a16:colId xmlns:a16="http://schemas.microsoft.com/office/drawing/2014/main" val="1870360299"/>
                        </a:ext>
                      </a:extLst>
                    </a:gridCol>
                  </a:tblGrid>
                  <a:tr h="370840">
                    <a:tc>
                      <a:txBody>
                        <a:bodyPr/>
                        <a:lstStyle/>
                        <a:p>
                          <a:endParaRPr lang="en-US"/>
                        </a:p>
                      </a:txBody>
                      <a:tcPr>
                        <a:blipFill>
                          <a:blip r:embed="rId4"/>
                          <a:stretch>
                            <a:fillRect l="-376" t="-1639" r="-292857" b="-422951"/>
                          </a:stretch>
                        </a:blipFill>
                      </a:tcPr>
                    </a:tc>
                    <a:tc>
                      <a:txBody>
                        <a:bodyPr/>
                        <a:lstStyle/>
                        <a:p>
                          <a:endParaRPr lang="en-US"/>
                        </a:p>
                      </a:txBody>
                      <a:tcPr>
                        <a:blipFill>
                          <a:blip r:embed="rId4"/>
                          <a:stretch>
                            <a:fillRect l="-101521" t="-1639" r="-196198" b="-422951"/>
                          </a:stretch>
                        </a:blipFill>
                      </a:tcPr>
                    </a:tc>
                    <a:tc>
                      <a:txBody>
                        <a:bodyPr/>
                        <a:lstStyle/>
                        <a:p>
                          <a:endParaRPr lang="en-US"/>
                        </a:p>
                      </a:txBody>
                      <a:tcPr>
                        <a:blipFill>
                          <a:blip r:embed="rId4"/>
                          <a:stretch>
                            <a:fillRect l="-206226" t="-1639" r="-100778" b="-422951"/>
                          </a:stretch>
                        </a:blipFill>
                      </a:tcPr>
                    </a:tc>
                    <a:tc>
                      <a:txBody>
                        <a:bodyPr/>
                        <a:lstStyle/>
                        <a:p>
                          <a:endParaRPr lang="en-US"/>
                        </a:p>
                      </a:txBody>
                      <a:tcPr>
                        <a:blipFill>
                          <a:blip r:embed="rId4"/>
                          <a:stretch>
                            <a:fillRect l="-309843" t="-1639" r="-1969" b="-422951"/>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92317415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020082897"/>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6C630C8-4C9A-4EDD-3BF0-250240915670}"/>
                  </a:ext>
                </a:extLst>
              </p:cNvPr>
              <p:cNvSpPr txBox="1"/>
              <p:nvPr/>
            </p:nvSpPr>
            <p:spPr>
              <a:xfrm>
                <a:off x="926938" y="2194737"/>
                <a:ext cx="35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n-US" sz="1800" b="0" dirty="0"/>
              </a:p>
              <a:p>
                <a:endParaRPr lang="en-US" sz="1800" dirty="0"/>
              </a:p>
            </p:txBody>
          </p:sp>
        </mc:Choice>
        <mc:Fallback xmlns="">
          <p:sp>
            <p:nvSpPr>
              <p:cNvPr id="10" name="TextBox 9">
                <a:extLst>
                  <a:ext uri="{FF2B5EF4-FFF2-40B4-BE49-F238E27FC236}">
                    <a16:creationId xmlns:a16="http://schemas.microsoft.com/office/drawing/2014/main" id="{C6C630C8-4C9A-4EDD-3BF0-250240915670}"/>
                  </a:ext>
                </a:extLst>
              </p:cNvPr>
              <p:cNvSpPr txBox="1">
                <a:spLocks noRot="1" noChangeAspect="1" noMove="1" noResize="1" noEditPoints="1" noAdjustHandles="1" noChangeArrowheads="1" noChangeShapeType="1" noTextEdit="1"/>
              </p:cNvSpPr>
              <p:nvPr/>
            </p:nvSpPr>
            <p:spPr>
              <a:xfrm>
                <a:off x="926938" y="2194737"/>
                <a:ext cx="359394" cy="646331"/>
              </a:xfrm>
              <a:prstGeom prst="rect">
                <a:avLst/>
              </a:prstGeom>
              <a:blipFill>
                <a:blip r:embed="rId5"/>
                <a:stretch>
                  <a:fillRect r="-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12D9625-63C2-E1C9-1A75-8ED1198185A5}"/>
                  </a:ext>
                </a:extLst>
              </p:cNvPr>
              <p:cNvSpPr txBox="1"/>
              <p:nvPr/>
            </p:nvSpPr>
            <p:spPr>
              <a:xfrm>
                <a:off x="932667" y="2908120"/>
                <a:ext cx="42748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3</m:t>
                          </m:r>
                        </m:sub>
                      </m:sSub>
                    </m:oMath>
                  </m:oMathPara>
                </a14:m>
                <a:endParaRPr lang="en-US" sz="1800" b="0" dirty="0"/>
              </a:p>
              <a:p>
                <a:endParaRPr lang="en-US" sz="1800" dirty="0"/>
              </a:p>
            </p:txBody>
          </p:sp>
        </mc:Choice>
        <mc:Fallback xmlns="">
          <p:sp>
            <p:nvSpPr>
              <p:cNvPr id="11" name="TextBox 10">
                <a:extLst>
                  <a:ext uri="{FF2B5EF4-FFF2-40B4-BE49-F238E27FC236}">
                    <a16:creationId xmlns:a16="http://schemas.microsoft.com/office/drawing/2014/main" id="{612D9625-63C2-E1C9-1A75-8ED1198185A5}"/>
                  </a:ext>
                </a:extLst>
              </p:cNvPr>
              <p:cNvSpPr txBox="1">
                <a:spLocks noRot="1" noChangeAspect="1" noMove="1" noResize="1" noEditPoints="1" noAdjustHandles="1" noChangeArrowheads="1" noChangeShapeType="1" noTextEdit="1"/>
              </p:cNvSpPr>
              <p:nvPr/>
            </p:nvSpPr>
            <p:spPr>
              <a:xfrm>
                <a:off x="932667" y="2908120"/>
                <a:ext cx="427482"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378B223-E6BB-137F-7033-83709EC343BB}"/>
                  </a:ext>
                </a:extLst>
              </p:cNvPr>
              <p:cNvSpPr txBox="1"/>
              <p:nvPr/>
            </p:nvSpPr>
            <p:spPr>
              <a:xfrm>
                <a:off x="934301" y="2560512"/>
                <a:ext cx="23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2</m:t>
                          </m:r>
                        </m:sub>
                      </m:sSub>
                    </m:oMath>
                  </m:oMathPara>
                </a14:m>
                <a:endParaRPr lang="en-US" sz="1800" b="0" dirty="0"/>
              </a:p>
              <a:p>
                <a:endParaRPr lang="en-US" sz="1800" dirty="0"/>
              </a:p>
            </p:txBody>
          </p:sp>
        </mc:Choice>
        <mc:Fallback xmlns="">
          <p:sp>
            <p:nvSpPr>
              <p:cNvPr id="12" name="TextBox 11">
                <a:extLst>
                  <a:ext uri="{FF2B5EF4-FFF2-40B4-BE49-F238E27FC236}">
                    <a16:creationId xmlns:a16="http://schemas.microsoft.com/office/drawing/2014/main" id="{B378B223-E6BB-137F-7033-83709EC343BB}"/>
                  </a:ext>
                </a:extLst>
              </p:cNvPr>
              <p:cNvSpPr txBox="1">
                <a:spLocks noRot="1" noChangeAspect="1" noMove="1" noResize="1" noEditPoints="1" noAdjustHandles="1" noChangeArrowheads="1" noChangeShapeType="1" noTextEdit="1"/>
              </p:cNvSpPr>
              <p:nvPr/>
            </p:nvSpPr>
            <p:spPr>
              <a:xfrm>
                <a:off x="934301" y="2560512"/>
                <a:ext cx="239394" cy="646331"/>
              </a:xfrm>
              <a:prstGeom prst="rect">
                <a:avLst/>
              </a:prstGeom>
              <a:blipFill>
                <a:blip r:embed="rId7"/>
                <a:stretch>
                  <a:fillRect r="-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8B691B4-0A30-B0F3-B6A5-B04945D0E7EB}"/>
                  </a:ext>
                </a:extLst>
              </p:cNvPr>
              <p:cNvSpPr txBox="1"/>
              <p:nvPr/>
            </p:nvSpPr>
            <p:spPr>
              <a:xfrm>
                <a:off x="910780" y="3244334"/>
                <a:ext cx="427482"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m:t>
                      </m:r>
                    </m:oMath>
                  </m:oMathPara>
                </a14:m>
                <a:endParaRPr lang="en-US" sz="1800" dirty="0"/>
              </a:p>
            </p:txBody>
          </p:sp>
        </mc:Choice>
        <mc:Fallback xmlns="">
          <p:sp>
            <p:nvSpPr>
              <p:cNvPr id="13" name="TextBox 12">
                <a:extLst>
                  <a:ext uri="{FF2B5EF4-FFF2-40B4-BE49-F238E27FC236}">
                    <a16:creationId xmlns:a16="http://schemas.microsoft.com/office/drawing/2014/main" id="{78B691B4-0A30-B0F3-B6A5-B04945D0E7EB}"/>
                  </a:ext>
                </a:extLst>
              </p:cNvPr>
              <p:cNvSpPr txBox="1">
                <a:spLocks noRot="1" noChangeAspect="1" noMove="1" noResize="1" noEditPoints="1" noAdjustHandles="1" noChangeArrowheads="1" noChangeShapeType="1" noTextEdit="1"/>
              </p:cNvSpPr>
              <p:nvPr/>
            </p:nvSpPr>
            <p:spPr>
              <a:xfrm>
                <a:off x="910780" y="3244334"/>
                <a:ext cx="427482" cy="369332"/>
              </a:xfrm>
              <a:prstGeom prst="rect">
                <a:avLst/>
              </a:prstGeom>
              <a:blipFill>
                <a:blip r:embed="rId8"/>
                <a:stretch>
                  <a:fillRect/>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65A0723-D0D6-F20D-9134-9B33E3662EA1}"/>
              </a:ext>
            </a:extLst>
          </p:cNvPr>
          <p:cNvPicPr>
            <a:picLocks noChangeAspect="1"/>
          </p:cNvPicPr>
          <p:nvPr/>
        </p:nvPicPr>
        <p:blipFill>
          <a:blip r:embed="rId9"/>
          <a:stretch>
            <a:fillRect/>
          </a:stretch>
        </p:blipFill>
        <p:spPr>
          <a:xfrm rot="10800000">
            <a:off x="668124" y="2196615"/>
            <a:ext cx="385001" cy="142424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DACE0C-F27D-926C-571A-2F67B528C89C}"/>
                  </a:ext>
                </a:extLst>
              </p:cNvPr>
              <p:cNvSpPr txBox="1"/>
              <p:nvPr/>
            </p:nvSpPr>
            <p:spPr>
              <a:xfrm>
                <a:off x="186783" y="2699011"/>
                <a:ext cx="455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𝒜</m:t>
                          </m:r>
                        </m:e>
                        <m:sub>
                          <m:r>
                            <a:rPr lang="en-US" sz="1800" b="0" i="1" smtClean="0">
                              <a:latin typeface="Cambria Math" panose="02040503050406030204" pitchFamily="18" charset="0"/>
                            </a:rPr>
                            <m:t>𝒮</m:t>
                          </m:r>
                        </m:sub>
                      </m:sSub>
                    </m:oMath>
                  </m:oMathPara>
                </a14:m>
                <a:endParaRPr lang="en-US" dirty="0"/>
              </a:p>
            </p:txBody>
          </p:sp>
        </mc:Choice>
        <mc:Fallback xmlns="">
          <p:sp>
            <p:nvSpPr>
              <p:cNvPr id="16" name="TextBox 15">
                <a:extLst>
                  <a:ext uri="{FF2B5EF4-FFF2-40B4-BE49-F238E27FC236}">
                    <a16:creationId xmlns:a16="http://schemas.microsoft.com/office/drawing/2014/main" id="{F7DACE0C-F27D-926C-571A-2F67B528C89C}"/>
                  </a:ext>
                </a:extLst>
              </p:cNvPr>
              <p:cNvSpPr txBox="1">
                <a:spLocks noRot="1" noChangeAspect="1" noMove="1" noResize="1" noEditPoints="1" noAdjustHandles="1" noChangeArrowheads="1" noChangeShapeType="1" noTextEdit="1"/>
              </p:cNvSpPr>
              <p:nvPr/>
            </p:nvSpPr>
            <p:spPr>
              <a:xfrm>
                <a:off x="186783" y="2699011"/>
                <a:ext cx="455054" cy="369332"/>
              </a:xfrm>
              <a:prstGeom prst="rect">
                <a:avLst/>
              </a:prstGeom>
              <a:blipFill>
                <a:blip r:embed="rId10"/>
                <a:stretch>
                  <a:fillRect r="-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67D9B8-BD99-AB01-1C26-C56073353714}"/>
                  </a:ext>
                </a:extLst>
              </p:cNvPr>
              <p:cNvSpPr txBox="1"/>
              <p:nvPr/>
            </p:nvSpPr>
            <p:spPr>
              <a:xfrm>
                <a:off x="7761310" y="2174112"/>
                <a:ext cx="745717" cy="369332"/>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truth</m:t>
                      </m:r>
                    </m:oMath>
                  </m:oMathPara>
                </a14:m>
                <a:endParaRPr lang="en-US" sz="1800" b="0" dirty="0"/>
              </a:p>
            </p:txBody>
          </p:sp>
        </mc:Choice>
        <mc:Fallback xmlns="">
          <p:sp>
            <p:nvSpPr>
              <p:cNvPr id="5" name="TextBox 4">
                <a:extLst>
                  <a:ext uri="{FF2B5EF4-FFF2-40B4-BE49-F238E27FC236}">
                    <a16:creationId xmlns:a16="http://schemas.microsoft.com/office/drawing/2014/main" id="{4C67D9B8-BD99-AB01-1C26-C56073353714}"/>
                  </a:ext>
                </a:extLst>
              </p:cNvPr>
              <p:cNvSpPr txBox="1">
                <a:spLocks noRot="1" noChangeAspect="1" noMove="1" noResize="1" noEditPoints="1" noAdjustHandles="1" noChangeArrowheads="1" noChangeShapeType="1" noTextEdit="1"/>
              </p:cNvSpPr>
              <p:nvPr/>
            </p:nvSpPr>
            <p:spPr>
              <a:xfrm>
                <a:off x="7761310" y="2174112"/>
                <a:ext cx="74571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723BC7-3A16-25E1-3852-A2194961C35E}"/>
                  </a:ext>
                </a:extLst>
              </p:cNvPr>
              <p:cNvSpPr txBox="1"/>
              <p:nvPr/>
            </p:nvSpPr>
            <p:spPr>
              <a:xfrm>
                <a:off x="504584" y="5157880"/>
                <a:ext cx="8845672" cy="1077218"/>
              </a:xfrm>
              <a:prstGeom prst="rect">
                <a:avLst/>
              </a:prstGeom>
              <a:noFill/>
            </p:spPr>
            <p:txBody>
              <a:bodyPr wrap="square" rtlCol="0">
                <a:spAutoFit/>
              </a:bodyPr>
              <a:lstStyle/>
              <a:p>
                <a:r>
                  <a:rPr lang="en-US" sz="3200" dirty="0">
                    <a:solidFill>
                      <a:schemeClr val="accent6">
                        <a:lumMod val="75000"/>
                      </a:schemeClr>
                    </a:solidFill>
                  </a:rPr>
                  <a:t>Context </a:t>
                </a:r>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big table where statements are columns and possible assignments are rows</a:t>
                </a:r>
              </a:p>
            </p:txBody>
          </p:sp>
        </mc:Choice>
        <mc:Fallback xmlns="">
          <p:sp>
            <p:nvSpPr>
              <p:cNvPr id="6" name="TextBox 5">
                <a:extLst>
                  <a:ext uri="{FF2B5EF4-FFF2-40B4-BE49-F238E27FC236}">
                    <a16:creationId xmlns:a16="http://schemas.microsoft.com/office/drawing/2014/main" id="{9F723BC7-3A16-25E1-3852-A2194961C35E}"/>
                  </a:ext>
                </a:extLst>
              </p:cNvPr>
              <p:cNvSpPr txBox="1">
                <a:spLocks noRot="1" noChangeAspect="1" noMove="1" noResize="1" noEditPoints="1" noAdjustHandles="1" noChangeArrowheads="1" noChangeShapeType="1" noTextEdit="1"/>
              </p:cNvSpPr>
              <p:nvPr/>
            </p:nvSpPr>
            <p:spPr>
              <a:xfrm>
                <a:off x="504584" y="5157880"/>
                <a:ext cx="8845672" cy="1077218"/>
              </a:xfrm>
              <a:prstGeom prst="rect">
                <a:avLst/>
              </a:prstGeom>
              <a:blipFill>
                <a:blip r:embed="rId12"/>
                <a:stretch>
                  <a:fillRect l="-1792" t="-6780" r="-138" b="-1751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9F1F9A-D7BA-D9B8-2C75-FBAEBCC01043}"/>
              </a:ext>
            </a:extLst>
          </p:cNvPr>
          <p:cNvSpPr txBox="1"/>
          <p:nvPr/>
        </p:nvSpPr>
        <p:spPr>
          <a:xfrm>
            <a:off x="504584" y="3969783"/>
            <a:ext cx="6952659" cy="830997"/>
          </a:xfrm>
          <a:prstGeom prst="rect">
            <a:avLst/>
          </a:prstGeom>
          <a:noFill/>
        </p:spPr>
        <p:txBody>
          <a:bodyPr wrap="square" rtlCol="0">
            <a:spAutoFit/>
          </a:bodyPr>
          <a:lstStyle/>
          <a:p>
            <a:r>
              <a:rPr lang="en-US" sz="2400" dirty="0"/>
              <a:t>Possible assignments are those assignments consistent with the meaning (semantics) of the statements</a:t>
            </a:r>
          </a:p>
        </p:txBody>
      </p:sp>
    </p:spTree>
    <p:extLst>
      <p:ext uri="{BB962C8B-B14F-4D97-AF65-F5344CB8AC3E}">
        <p14:creationId xmlns:p14="http://schemas.microsoft.com/office/powerpoint/2010/main" val="42604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95A5571C-8FC5-B731-2897-EA48117A8EF2}"/>
              </a:ext>
            </a:extLst>
          </p:cNvPr>
          <p:cNvGraphicFramePr>
            <a:graphicFrameLocks noGrp="1"/>
          </p:cNvGraphicFramePr>
          <p:nvPr>
            <p:extLst>
              <p:ext uri="{D42A27DB-BD31-4B8C-83A1-F6EECF244321}">
                <p14:modId xmlns:p14="http://schemas.microsoft.com/office/powerpoint/2010/main" val="2855329813"/>
              </p:ext>
            </p:extLst>
          </p:nvPr>
        </p:nvGraphicFramePr>
        <p:xfrm>
          <a:off x="1705984" y="3262550"/>
          <a:ext cx="5786408" cy="137160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gridCol w="1865784">
                  <a:extLst>
                    <a:ext uri="{9D8B030D-6E8A-4147-A177-3AD203B41FA5}">
                      <a16:colId xmlns:a16="http://schemas.microsoft.com/office/drawing/2014/main" val="3453478938"/>
                    </a:ext>
                  </a:extLst>
                </a:gridCol>
              </a:tblGrid>
              <a:tr h="240094">
                <a:tc>
                  <a:txBody>
                    <a:bodyPr/>
                    <a:lstStyle/>
                    <a:p>
                      <a:pPr algn="ctr"/>
                      <a:r>
                        <a:rPr lang="en-US" b="0" i="1" dirty="0">
                          <a:latin typeface="+mn-lt"/>
                          <a:ea typeface="Cambria Math" panose="02040503050406030204" pitchFamily="18" charset="0"/>
                        </a:rPr>
                        <a:t>“that cat is a mammal”</a:t>
                      </a:r>
                    </a:p>
                  </a:txBody>
                  <a:tcPr/>
                </a:tc>
                <a:tc>
                  <a:txBody>
                    <a:bodyPr/>
                    <a:lstStyle/>
                    <a:p>
                      <a:pPr algn="ctr"/>
                      <a:r>
                        <a:rPr lang="en-US" b="0" i="1" dirty="0">
                          <a:latin typeface="+mn-lt"/>
                          <a:ea typeface="Cambria Math" panose="02040503050406030204" pitchFamily="18" charset="0"/>
                        </a:rPr>
                        <a:t>“that mammal is a cat”</a:t>
                      </a:r>
                    </a:p>
                  </a:txBody>
                  <a:tcPr/>
                </a:tc>
                <a:tc>
                  <a:txBody>
                    <a:bodyPr/>
                    <a:lstStyle/>
                    <a:p>
                      <a:pPr algn="ctr"/>
                      <a:r>
                        <a:rPr lang="en-US" b="0" i="1" dirty="0">
                          <a:latin typeface="+mn-lt"/>
                          <a:ea typeface="Cambria Math" panose="02040503050406030204" pitchFamily="18" charset="0"/>
                        </a:rPr>
                        <a:t>“that mammal is a bird”</a:t>
                      </a:r>
                    </a:p>
                  </a:txBody>
                  <a:tcPr/>
                </a:tc>
                <a:extLst>
                  <a:ext uri="{0D108BD9-81ED-4DB2-BD59-A6C34878D82A}">
                    <a16:rowId xmlns:a16="http://schemas.microsoft.com/office/drawing/2014/main" val="3855620871"/>
                  </a:ext>
                </a:extLst>
              </a:tr>
              <a:tr h="240094">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053487190"/>
                  </a:ext>
                </a:extLst>
              </a:tr>
              <a:tr h="240094">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932983986"/>
                  </a:ext>
                </a:extLst>
              </a:tr>
            </a:tbl>
          </a:graphicData>
        </a:graphic>
      </p:graphicFrame>
      <p:pic>
        <p:nvPicPr>
          <p:cNvPr id="4" name="Picture 3">
            <a:extLst>
              <a:ext uri="{FF2B5EF4-FFF2-40B4-BE49-F238E27FC236}">
                <a16:creationId xmlns:a16="http://schemas.microsoft.com/office/drawing/2014/main" id="{D770D19A-AEC8-5CC9-C5D0-5AF900529C87}"/>
              </a:ext>
            </a:extLst>
          </p:cNvPr>
          <p:cNvPicPr>
            <a:picLocks noChangeAspect="1"/>
          </p:cNvPicPr>
          <p:nvPr/>
        </p:nvPicPr>
        <p:blipFill rotWithShape="1">
          <a:blip r:embed="rId3"/>
          <a:srcRect l="166"/>
          <a:stretch/>
        </p:blipFill>
        <p:spPr>
          <a:xfrm>
            <a:off x="396404" y="306496"/>
            <a:ext cx="8276542" cy="1226794"/>
          </a:xfrm>
          <a:prstGeom prst="rect">
            <a:avLst/>
          </a:prstGeom>
        </p:spPr>
      </p:pic>
      <p:pic>
        <p:nvPicPr>
          <p:cNvPr id="5" name="Picture 4">
            <a:extLst>
              <a:ext uri="{FF2B5EF4-FFF2-40B4-BE49-F238E27FC236}">
                <a16:creationId xmlns:a16="http://schemas.microsoft.com/office/drawing/2014/main" id="{8A28DEA3-FFD7-B2CF-08FC-3957E4EF0091}"/>
              </a:ext>
            </a:extLst>
          </p:cNvPr>
          <p:cNvPicPr>
            <a:picLocks noChangeAspect="1"/>
          </p:cNvPicPr>
          <p:nvPr/>
        </p:nvPicPr>
        <p:blipFill rotWithShape="1">
          <a:blip r:embed="rId4"/>
          <a:srcRect l="166" b="19396"/>
          <a:stretch/>
        </p:blipFill>
        <p:spPr>
          <a:xfrm>
            <a:off x="396404" y="1369533"/>
            <a:ext cx="8276541" cy="774097"/>
          </a:xfrm>
          <a:prstGeom prst="rect">
            <a:avLst/>
          </a:prstGeom>
        </p:spPr>
      </p:pic>
      <p:pic>
        <p:nvPicPr>
          <p:cNvPr id="6" name="Picture 5">
            <a:extLst>
              <a:ext uri="{FF2B5EF4-FFF2-40B4-BE49-F238E27FC236}">
                <a16:creationId xmlns:a16="http://schemas.microsoft.com/office/drawing/2014/main" id="{901B8D0E-DDD3-AD8E-B150-DB1B122A43B6}"/>
              </a:ext>
            </a:extLst>
          </p:cNvPr>
          <p:cNvPicPr>
            <a:picLocks noChangeAspect="1"/>
          </p:cNvPicPr>
          <p:nvPr/>
        </p:nvPicPr>
        <p:blipFill rotWithShape="1">
          <a:blip r:embed="rId5"/>
          <a:srcRect l="396" r="166"/>
          <a:stretch/>
        </p:blipFill>
        <p:spPr>
          <a:xfrm>
            <a:off x="396404" y="2203885"/>
            <a:ext cx="8276541" cy="632271"/>
          </a:xfrm>
          <a:prstGeom prst="rect">
            <a:avLst/>
          </a:prstGeom>
        </p:spPr>
      </p:pic>
      <p:sp>
        <p:nvSpPr>
          <p:cNvPr id="10" name="TextBox 9">
            <a:extLst>
              <a:ext uri="{FF2B5EF4-FFF2-40B4-BE49-F238E27FC236}">
                <a16:creationId xmlns:a16="http://schemas.microsoft.com/office/drawing/2014/main" id="{2CDE3CD1-6A85-192C-ED45-E6AD683DD3D8}"/>
              </a:ext>
            </a:extLst>
          </p:cNvPr>
          <p:cNvSpPr txBox="1"/>
          <p:nvPr/>
        </p:nvSpPr>
        <p:spPr>
          <a:xfrm>
            <a:off x="2310384" y="4691212"/>
            <a:ext cx="837473" cy="369332"/>
          </a:xfrm>
          <a:prstGeom prst="rect">
            <a:avLst/>
          </a:prstGeom>
          <a:noFill/>
        </p:spPr>
        <p:txBody>
          <a:bodyPr wrap="none" rtlCol="0">
            <a:spAutoFit/>
          </a:bodyPr>
          <a:lstStyle/>
          <a:p>
            <a:r>
              <a:rPr lang="en-US" dirty="0"/>
              <a:t>certain</a:t>
            </a:r>
          </a:p>
        </p:txBody>
      </p:sp>
      <p:sp>
        <p:nvSpPr>
          <p:cNvPr id="14" name="TextBox 13">
            <a:extLst>
              <a:ext uri="{FF2B5EF4-FFF2-40B4-BE49-F238E27FC236}">
                <a16:creationId xmlns:a16="http://schemas.microsoft.com/office/drawing/2014/main" id="{35727FDB-C9D9-397F-A399-16D5A53E74F4}"/>
              </a:ext>
            </a:extLst>
          </p:cNvPr>
          <p:cNvSpPr txBox="1"/>
          <p:nvPr/>
        </p:nvSpPr>
        <p:spPr>
          <a:xfrm>
            <a:off x="4102608" y="4691212"/>
            <a:ext cx="1192891" cy="369332"/>
          </a:xfrm>
          <a:prstGeom prst="rect">
            <a:avLst/>
          </a:prstGeom>
          <a:noFill/>
        </p:spPr>
        <p:txBody>
          <a:bodyPr wrap="none" rtlCol="0">
            <a:spAutoFit/>
          </a:bodyPr>
          <a:lstStyle/>
          <a:p>
            <a:r>
              <a:rPr lang="en-US" dirty="0"/>
              <a:t>contingent</a:t>
            </a:r>
          </a:p>
        </p:txBody>
      </p:sp>
      <p:sp>
        <p:nvSpPr>
          <p:cNvPr id="15" name="TextBox 14">
            <a:extLst>
              <a:ext uri="{FF2B5EF4-FFF2-40B4-BE49-F238E27FC236}">
                <a16:creationId xmlns:a16="http://schemas.microsoft.com/office/drawing/2014/main" id="{86BB2431-BFDD-49CC-8211-8491D35A442E}"/>
              </a:ext>
            </a:extLst>
          </p:cNvPr>
          <p:cNvSpPr txBox="1"/>
          <p:nvPr/>
        </p:nvSpPr>
        <p:spPr>
          <a:xfrm>
            <a:off x="5985361" y="4691212"/>
            <a:ext cx="1188146" cy="369332"/>
          </a:xfrm>
          <a:prstGeom prst="rect">
            <a:avLst/>
          </a:prstGeom>
          <a:noFill/>
        </p:spPr>
        <p:txBody>
          <a:bodyPr wrap="none" rtlCol="0">
            <a:spAutoFit/>
          </a:bodyPr>
          <a:lstStyle/>
          <a:p>
            <a:r>
              <a:rPr lang="en-US" dirty="0"/>
              <a:t>impossible</a:t>
            </a:r>
          </a:p>
        </p:txBody>
      </p:sp>
      <p:sp>
        <p:nvSpPr>
          <p:cNvPr id="16" name="TextBox 15">
            <a:extLst>
              <a:ext uri="{FF2B5EF4-FFF2-40B4-BE49-F238E27FC236}">
                <a16:creationId xmlns:a16="http://schemas.microsoft.com/office/drawing/2014/main" id="{24509C72-B272-BC22-CA8F-C3FF87AFFFDA}"/>
              </a:ext>
            </a:extLst>
          </p:cNvPr>
          <p:cNvSpPr txBox="1"/>
          <p:nvPr/>
        </p:nvSpPr>
        <p:spPr>
          <a:xfrm>
            <a:off x="1595981" y="5274427"/>
            <a:ext cx="6187707" cy="1077218"/>
          </a:xfrm>
          <a:prstGeom prst="rect">
            <a:avLst/>
          </a:prstGeom>
          <a:noFill/>
        </p:spPr>
        <p:txBody>
          <a:bodyPr wrap="square" rtlCol="0">
            <a:spAutoFit/>
          </a:bodyPr>
          <a:lstStyle/>
          <a:p>
            <a:r>
              <a:rPr lang="en-US" sz="3200" dirty="0"/>
              <a:t>Certainties and impossibilities have the same truth value in all rows</a:t>
            </a:r>
          </a:p>
        </p:txBody>
      </p:sp>
    </p:spTree>
    <p:extLst>
      <p:ext uri="{BB962C8B-B14F-4D97-AF65-F5344CB8AC3E}">
        <p14:creationId xmlns:p14="http://schemas.microsoft.com/office/powerpoint/2010/main" val="6248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70D19A-AEC8-5CC9-C5D0-5AF900529C87}"/>
              </a:ext>
            </a:extLst>
          </p:cNvPr>
          <p:cNvPicPr>
            <a:picLocks noChangeAspect="1"/>
          </p:cNvPicPr>
          <p:nvPr/>
        </p:nvPicPr>
        <p:blipFill rotWithShape="1">
          <a:blip r:embed="rId3"/>
          <a:srcRect l="166"/>
          <a:stretch/>
        </p:blipFill>
        <p:spPr>
          <a:xfrm>
            <a:off x="396404" y="306496"/>
            <a:ext cx="8276542" cy="1226794"/>
          </a:xfrm>
          <a:prstGeom prst="rect">
            <a:avLst/>
          </a:prstGeom>
        </p:spPr>
      </p:pic>
      <p:pic>
        <p:nvPicPr>
          <p:cNvPr id="5" name="Picture 4">
            <a:extLst>
              <a:ext uri="{FF2B5EF4-FFF2-40B4-BE49-F238E27FC236}">
                <a16:creationId xmlns:a16="http://schemas.microsoft.com/office/drawing/2014/main" id="{8A28DEA3-FFD7-B2CF-08FC-3957E4EF0091}"/>
              </a:ext>
            </a:extLst>
          </p:cNvPr>
          <p:cNvPicPr>
            <a:picLocks noChangeAspect="1"/>
          </p:cNvPicPr>
          <p:nvPr/>
        </p:nvPicPr>
        <p:blipFill rotWithShape="1">
          <a:blip r:embed="rId4"/>
          <a:srcRect l="166" b="19396"/>
          <a:stretch/>
        </p:blipFill>
        <p:spPr>
          <a:xfrm>
            <a:off x="396404" y="1369533"/>
            <a:ext cx="8276541" cy="774097"/>
          </a:xfrm>
          <a:prstGeom prst="rect">
            <a:avLst/>
          </a:prstGeom>
        </p:spPr>
      </p:pic>
      <p:pic>
        <p:nvPicPr>
          <p:cNvPr id="6" name="Picture 5">
            <a:extLst>
              <a:ext uri="{FF2B5EF4-FFF2-40B4-BE49-F238E27FC236}">
                <a16:creationId xmlns:a16="http://schemas.microsoft.com/office/drawing/2014/main" id="{901B8D0E-DDD3-AD8E-B150-DB1B122A43B6}"/>
              </a:ext>
            </a:extLst>
          </p:cNvPr>
          <p:cNvPicPr>
            <a:picLocks noChangeAspect="1"/>
          </p:cNvPicPr>
          <p:nvPr/>
        </p:nvPicPr>
        <p:blipFill rotWithShape="1">
          <a:blip r:embed="rId5"/>
          <a:srcRect l="396" r="166"/>
          <a:stretch/>
        </p:blipFill>
        <p:spPr>
          <a:xfrm>
            <a:off x="396404" y="2203885"/>
            <a:ext cx="8276541" cy="632271"/>
          </a:xfrm>
          <a:prstGeom prst="rect">
            <a:avLst/>
          </a:prstGeom>
        </p:spPr>
      </p:pic>
      <p:sp>
        <p:nvSpPr>
          <p:cNvPr id="17" name="TextBox 16">
            <a:extLst>
              <a:ext uri="{FF2B5EF4-FFF2-40B4-BE49-F238E27FC236}">
                <a16:creationId xmlns:a16="http://schemas.microsoft.com/office/drawing/2014/main" id="{314100CC-BF24-5818-1249-54F2849BC4A1}"/>
              </a:ext>
            </a:extLst>
          </p:cNvPr>
          <p:cNvSpPr txBox="1"/>
          <p:nvPr/>
        </p:nvSpPr>
        <p:spPr>
          <a:xfrm>
            <a:off x="1562084" y="2985935"/>
            <a:ext cx="7191771" cy="1323439"/>
          </a:xfrm>
          <a:prstGeom prst="rect">
            <a:avLst/>
          </a:prstGeom>
          <a:noFill/>
        </p:spPr>
        <p:txBody>
          <a:bodyPr wrap="square" rtlCol="0">
            <a:spAutoFit/>
          </a:bodyPr>
          <a:lstStyle/>
          <a:p>
            <a:r>
              <a:rPr lang="en-US" sz="4000" dirty="0">
                <a:solidFill>
                  <a:schemeClr val="accent6">
                    <a:lumMod val="75000"/>
                  </a:schemeClr>
                </a:solidFill>
              </a:rPr>
              <a:t>Whether a statement is certain or contingent depends on context!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996175A-3523-EBDA-1D2F-E2A370D86433}"/>
                  </a:ext>
                </a:extLst>
              </p:cNvPr>
              <p:cNvSpPr txBox="1"/>
              <p:nvPr/>
            </p:nvSpPr>
            <p:spPr>
              <a:xfrm>
                <a:off x="1551081" y="4506413"/>
                <a:ext cx="7001660" cy="584775"/>
              </a:xfrm>
              <a:prstGeom prst="rect">
                <a:avLst/>
              </a:prstGeom>
              <a:noFill/>
            </p:spPr>
            <p:txBody>
              <a:bodyPr wrap="none">
                <a:spAutoFit/>
              </a:bodyPr>
              <a:lstStyle/>
              <a:p>
                <a:r>
                  <a:rPr lang="en-US" sz="3200" i="1" dirty="0"/>
                  <a:t>the mass of the electron is 510 </a:t>
                </a:r>
                <a14:m>
                  <m:oMath xmlns:m="http://schemas.openxmlformats.org/officeDocument/2006/math">
                    <m:r>
                      <a:rPr lang="en-US" sz="3200" i="1">
                        <a:latin typeface="Cambria Math" panose="02040503050406030204" pitchFamily="18" charset="0"/>
                      </a:rPr>
                      <m:t>±</m:t>
                    </m:r>
                  </m:oMath>
                </a14:m>
                <a:r>
                  <a:rPr lang="en-US" sz="3200" i="1" dirty="0"/>
                  <a:t> 0.5 KeV</a:t>
                </a:r>
              </a:p>
            </p:txBody>
          </p:sp>
        </mc:Choice>
        <mc:Fallback xmlns="">
          <p:sp>
            <p:nvSpPr>
              <p:cNvPr id="9" name="TextBox 8">
                <a:extLst>
                  <a:ext uri="{FF2B5EF4-FFF2-40B4-BE49-F238E27FC236}">
                    <a16:creationId xmlns:a16="http://schemas.microsoft.com/office/drawing/2014/main" id="{B996175A-3523-EBDA-1D2F-E2A370D86433}"/>
                  </a:ext>
                </a:extLst>
              </p:cNvPr>
              <p:cNvSpPr txBox="1">
                <a:spLocks noRot="1" noChangeAspect="1" noMove="1" noResize="1" noEditPoints="1" noAdjustHandles="1" noChangeArrowheads="1" noChangeShapeType="1" noTextEdit="1"/>
              </p:cNvSpPr>
              <p:nvPr/>
            </p:nvSpPr>
            <p:spPr>
              <a:xfrm>
                <a:off x="1551081" y="4506413"/>
                <a:ext cx="7001660" cy="584775"/>
              </a:xfrm>
              <a:prstGeom prst="rect">
                <a:avLst/>
              </a:prstGeom>
              <a:blipFill>
                <a:blip r:embed="rId6"/>
                <a:stretch>
                  <a:fillRect l="-2176" t="-12500" r="-1393" b="-3437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201974F-BCF2-6E1D-5387-71227F7EBB86}"/>
              </a:ext>
            </a:extLst>
          </p:cNvPr>
          <p:cNvCxnSpPr/>
          <p:nvPr/>
        </p:nvCxnSpPr>
        <p:spPr>
          <a:xfrm flipV="1">
            <a:off x="2097024" y="5108334"/>
            <a:ext cx="719328" cy="49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2A466E-EA6C-73FF-7D96-C7D65C167262}"/>
              </a:ext>
            </a:extLst>
          </p:cNvPr>
          <p:cNvSpPr txBox="1"/>
          <p:nvPr/>
        </p:nvSpPr>
        <p:spPr>
          <a:xfrm>
            <a:off x="810768" y="5711526"/>
            <a:ext cx="2836289" cy="646331"/>
          </a:xfrm>
          <a:prstGeom prst="rect">
            <a:avLst/>
          </a:prstGeom>
          <a:noFill/>
        </p:spPr>
        <p:txBody>
          <a:bodyPr wrap="none" rtlCol="0">
            <a:spAutoFit/>
          </a:bodyPr>
          <a:lstStyle/>
          <a:p>
            <a:r>
              <a:rPr lang="en-US" dirty="0"/>
              <a:t>Contingent when measuring</a:t>
            </a:r>
            <a:br>
              <a:rPr lang="en-US" dirty="0"/>
            </a:br>
            <a:r>
              <a:rPr lang="en-US" dirty="0"/>
              <a:t>the mass of the electron</a:t>
            </a:r>
          </a:p>
        </p:txBody>
      </p:sp>
      <p:sp>
        <p:nvSpPr>
          <p:cNvPr id="18" name="TextBox 17">
            <a:extLst>
              <a:ext uri="{FF2B5EF4-FFF2-40B4-BE49-F238E27FC236}">
                <a16:creationId xmlns:a16="http://schemas.microsoft.com/office/drawing/2014/main" id="{E81191F1-4B2B-3B66-8631-AFB4E43349B1}"/>
              </a:ext>
            </a:extLst>
          </p:cNvPr>
          <p:cNvSpPr txBox="1"/>
          <p:nvPr/>
        </p:nvSpPr>
        <p:spPr>
          <a:xfrm>
            <a:off x="6096000" y="5711525"/>
            <a:ext cx="2546210" cy="646331"/>
          </a:xfrm>
          <a:prstGeom prst="rect">
            <a:avLst/>
          </a:prstGeom>
          <a:noFill/>
        </p:spPr>
        <p:txBody>
          <a:bodyPr wrap="none" rtlCol="0">
            <a:spAutoFit/>
          </a:bodyPr>
          <a:lstStyle/>
          <a:p>
            <a:r>
              <a:rPr lang="en-US" dirty="0"/>
              <a:t>Certain when performing</a:t>
            </a:r>
          </a:p>
          <a:p>
            <a:r>
              <a:rPr lang="en-US" dirty="0"/>
              <a:t>particle identification</a:t>
            </a:r>
          </a:p>
        </p:txBody>
      </p:sp>
      <p:cxnSp>
        <p:nvCxnSpPr>
          <p:cNvPr id="19" name="Straight Arrow Connector 18">
            <a:extLst>
              <a:ext uri="{FF2B5EF4-FFF2-40B4-BE49-F238E27FC236}">
                <a16:creationId xmlns:a16="http://schemas.microsoft.com/office/drawing/2014/main" id="{FB037EFA-70F9-1C7A-3970-26FDCB59C4F7}"/>
              </a:ext>
            </a:extLst>
          </p:cNvPr>
          <p:cNvCxnSpPr>
            <a:cxnSpLocks/>
          </p:cNvCxnSpPr>
          <p:nvPr/>
        </p:nvCxnSpPr>
        <p:spPr>
          <a:xfrm flipH="1" flipV="1">
            <a:off x="6382512" y="5108334"/>
            <a:ext cx="719328" cy="49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46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948E1-9D94-3CDB-4A69-A58FEF211CC7}"/>
              </a:ext>
            </a:extLst>
          </p:cNvPr>
          <p:cNvSpPr txBox="1"/>
          <p:nvPr/>
        </p:nvSpPr>
        <p:spPr>
          <a:xfrm>
            <a:off x="379447" y="206159"/>
            <a:ext cx="11416300" cy="769441"/>
          </a:xfrm>
          <a:prstGeom prst="rect">
            <a:avLst/>
          </a:prstGeom>
          <a:noFill/>
        </p:spPr>
        <p:txBody>
          <a:bodyPr wrap="square" rtlCol="0">
            <a:spAutoFit/>
          </a:bodyPr>
          <a:lstStyle/>
          <a:p>
            <a:pPr algn="ctr"/>
            <a:r>
              <a:rPr lang="en-US" sz="4400" dirty="0"/>
              <a:t>Some statements depend on other statements</a:t>
            </a:r>
          </a:p>
        </p:txBody>
      </p:sp>
      <p:sp>
        <p:nvSpPr>
          <p:cNvPr id="5" name="TextBox 4">
            <a:extLst>
              <a:ext uri="{FF2B5EF4-FFF2-40B4-BE49-F238E27FC236}">
                <a16:creationId xmlns:a16="http://schemas.microsoft.com/office/drawing/2014/main" id="{FAA56B56-E967-DF9A-B831-9891D836BC3D}"/>
              </a:ext>
            </a:extLst>
          </p:cNvPr>
          <p:cNvSpPr txBox="1"/>
          <p:nvPr/>
        </p:nvSpPr>
        <p:spPr>
          <a:xfrm>
            <a:off x="327061" y="2364842"/>
            <a:ext cx="3386120" cy="584775"/>
          </a:xfrm>
          <a:prstGeom prst="rect">
            <a:avLst/>
          </a:prstGeom>
          <a:noFill/>
        </p:spPr>
        <p:txBody>
          <a:bodyPr wrap="none" rtlCol="0">
            <a:spAutoFit/>
          </a:bodyPr>
          <a:lstStyle/>
          <a:p>
            <a:r>
              <a:rPr lang="en-US" sz="3200" dirty="0"/>
              <a:t>That animal is a cat</a:t>
            </a:r>
          </a:p>
        </p:txBody>
      </p:sp>
      <p:sp>
        <p:nvSpPr>
          <p:cNvPr id="6" name="TextBox 5">
            <a:extLst>
              <a:ext uri="{FF2B5EF4-FFF2-40B4-BE49-F238E27FC236}">
                <a16:creationId xmlns:a16="http://schemas.microsoft.com/office/drawing/2014/main" id="{1838428F-DB2B-2A39-FF12-8655B7B135A0}"/>
              </a:ext>
            </a:extLst>
          </p:cNvPr>
          <p:cNvSpPr txBox="1"/>
          <p:nvPr/>
        </p:nvSpPr>
        <p:spPr>
          <a:xfrm>
            <a:off x="327061" y="1412163"/>
            <a:ext cx="4359911" cy="584775"/>
          </a:xfrm>
          <a:prstGeom prst="rect">
            <a:avLst/>
          </a:prstGeom>
          <a:noFill/>
        </p:spPr>
        <p:txBody>
          <a:bodyPr wrap="none" rtlCol="0">
            <a:spAutoFit/>
          </a:bodyPr>
          <a:lstStyle/>
          <a:p>
            <a:r>
              <a:rPr lang="en-US" sz="3200" dirty="0"/>
              <a:t>That animal is a mammal</a:t>
            </a:r>
          </a:p>
        </p:txBody>
      </p:sp>
      <p:sp>
        <p:nvSpPr>
          <p:cNvPr id="7" name="TextBox 6">
            <a:extLst>
              <a:ext uri="{FF2B5EF4-FFF2-40B4-BE49-F238E27FC236}">
                <a16:creationId xmlns:a16="http://schemas.microsoft.com/office/drawing/2014/main" id="{FC6565E1-DFC9-D1E3-285A-ABA1184E3648}"/>
              </a:ext>
            </a:extLst>
          </p:cNvPr>
          <p:cNvSpPr txBox="1"/>
          <p:nvPr/>
        </p:nvSpPr>
        <p:spPr>
          <a:xfrm>
            <a:off x="327061" y="3317521"/>
            <a:ext cx="3462230" cy="584775"/>
          </a:xfrm>
          <a:prstGeom prst="rect">
            <a:avLst/>
          </a:prstGeom>
          <a:noFill/>
        </p:spPr>
        <p:txBody>
          <a:bodyPr wrap="none" rtlCol="0">
            <a:spAutoFit/>
          </a:bodyPr>
          <a:lstStyle/>
          <a:p>
            <a:r>
              <a:rPr lang="en-US" sz="3200" dirty="0"/>
              <a:t>That animal is black</a:t>
            </a:r>
          </a:p>
        </p:txBody>
      </p:sp>
      <p:sp>
        <p:nvSpPr>
          <p:cNvPr id="8" name="TextBox 7">
            <a:extLst>
              <a:ext uri="{FF2B5EF4-FFF2-40B4-BE49-F238E27FC236}">
                <a16:creationId xmlns:a16="http://schemas.microsoft.com/office/drawing/2014/main" id="{3E7D55AA-F2AE-3A1F-E5ED-1B1AA12418AF}"/>
              </a:ext>
            </a:extLst>
          </p:cNvPr>
          <p:cNvSpPr txBox="1"/>
          <p:nvPr/>
        </p:nvSpPr>
        <p:spPr>
          <a:xfrm>
            <a:off x="7605174" y="3317521"/>
            <a:ext cx="4125873" cy="584775"/>
          </a:xfrm>
          <a:prstGeom prst="rect">
            <a:avLst/>
          </a:prstGeom>
          <a:noFill/>
        </p:spPr>
        <p:txBody>
          <a:bodyPr wrap="none" rtlCol="0">
            <a:spAutoFit/>
          </a:bodyPr>
          <a:lstStyle/>
          <a:p>
            <a:r>
              <a:rPr lang="en-US" sz="3200" dirty="0"/>
              <a:t>That animal is not black</a:t>
            </a:r>
          </a:p>
        </p:txBody>
      </p:sp>
      <p:sp>
        <p:nvSpPr>
          <p:cNvPr id="9" name="TextBox 8">
            <a:extLst>
              <a:ext uri="{FF2B5EF4-FFF2-40B4-BE49-F238E27FC236}">
                <a16:creationId xmlns:a16="http://schemas.microsoft.com/office/drawing/2014/main" id="{0D2776D1-1BD1-5B19-DEE9-85D6641782CC}"/>
              </a:ext>
            </a:extLst>
          </p:cNvPr>
          <p:cNvSpPr txBox="1"/>
          <p:nvPr/>
        </p:nvSpPr>
        <p:spPr>
          <a:xfrm>
            <a:off x="8181486" y="2367338"/>
            <a:ext cx="3549561" cy="584775"/>
          </a:xfrm>
          <a:prstGeom prst="rect">
            <a:avLst/>
          </a:prstGeom>
          <a:noFill/>
        </p:spPr>
        <p:txBody>
          <a:bodyPr wrap="none" rtlCol="0">
            <a:spAutoFit/>
          </a:bodyPr>
          <a:lstStyle/>
          <a:p>
            <a:r>
              <a:rPr lang="en-US" sz="3200" dirty="0"/>
              <a:t>That animal is a bird</a:t>
            </a:r>
          </a:p>
        </p:txBody>
      </p:sp>
      <p:sp>
        <p:nvSpPr>
          <p:cNvPr id="10" name="TextBox 9">
            <a:extLst>
              <a:ext uri="{FF2B5EF4-FFF2-40B4-BE49-F238E27FC236}">
                <a16:creationId xmlns:a16="http://schemas.microsoft.com/office/drawing/2014/main" id="{4628FC7C-4610-11ED-D5C7-495EA01E7228}"/>
              </a:ext>
            </a:extLst>
          </p:cNvPr>
          <p:cNvSpPr txBox="1"/>
          <p:nvPr/>
        </p:nvSpPr>
        <p:spPr>
          <a:xfrm>
            <a:off x="7451414" y="1417156"/>
            <a:ext cx="4279633" cy="584775"/>
          </a:xfrm>
          <a:prstGeom prst="rect">
            <a:avLst/>
          </a:prstGeom>
          <a:noFill/>
        </p:spPr>
        <p:txBody>
          <a:bodyPr wrap="none" rtlCol="0">
            <a:spAutoFit/>
          </a:bodyPr>
          <a:lstStyle/>
          <a:p>
            <a:r>
              <a:rPr lang="en-US" sz="3200" dirty="0"/>
              <a:t>That animal has feathers</a:t>
            </a:r>
          </a:p>
        </p:txBody>
      </p:sp>
      <p:sp>
        <p:nvSpPr>
          <p:cNvPr id="11" name="TextBox 10">
            <a:extLst>
              <a:ext uri="{FF2B5EF4-FFF2-40B4-BE49-F238E27FC236}">
                <a16:creationId xmlns:a16="http://schemas.microsoft.com/office/drawing/2014/main" id="{3548FBBE-5994-AB4D-C70C-4D652E1EEE92}"/>
              </a:ext>
            </a:extLst>
          </p:cNvPr>
          <p:cNvSpPr txBox="1"/>
          <p:nvPr/>
        </p:nvSpPr>
        <p:spPr>
          <a:xfrm>
            <a:off x="9349923" y="1992236"/>
            <a:ext cx="1173013" cy="369332"/>
          </a:xfrm>
          <a:prstGeom prst="rect">
            <a:avLst/>
          </a:prstGeom>
          <a:noFill/>
        </p:spPr>
        <p:txBody>
          <a:bodyPr wrap="none" rtlCol="0">
            <a:spAutoFit/>
          </a:bodyPr>
          <a:lstStyle/>
          <a:p>
            <a:r>
              <a:rPr lang="en-US" dirty="0"/>
              <a:t>equivalent</a:t>
            </a:r>
          </a:p>
        </p:txBody>
      </p:sp>
      <p:sp>
        <p:nvSpPr>
          <p:cNvPr id="12" name="TextBox 11">
            <a:extLst>
              <a:ext uri="{FF2B5EF4-FFF2-40B4-BE49-F238E27FC236}">
                <a16:creationId xmlns:a16="http://schemas.microsoft.com/office/drawing/2014/main" id="{34FCF106-5480-8B0E-1B4A-9803EE3AB354}"/>
              </a:ext>
            </a:extLst>
          </p:cNvPr>
          <p:cNvSpPr txBox="1"/>
          <p:nvPr/>
        </p:nvSpPr>
        <p:spPr>
          <a:xfrm>
            <a:off x="1793300" y="2950290"/>
            <a:ext cx="1389611" cy="369332"/>
          </a:xfrm>
          <a:prstGeom prst="rect">
            <a:avLst/>
          </a:prstGeom>
          <a:noFill/>
        </p:spPr>
        <p:txBody>
          <a:bodyPr wrap="none" rtlCol="0">
            <a:spAutoFit/>
          </a:bodyPr>
          <a:lstStyle/>
          <a:p>
            <a:r>
              <a:rPr lang="en-US" dirty="0"/>
              <a:t>independent</a:t>
            </a:r>
          </a:p>
        </p:txBody>
      </p:sp>
      <p:sp>
        <p:nvSpPr>
          <p:cNvPr id="13" name="TextBox 12">
            <a:extLst>
              <a:ext uri="{FF2B5EF4-FFF2-40B4-BE49-F238E27FC236}">
                <a16:creationId xmlns:a16="http://schemas.microsoft.com/office/drawing/2014/main" id="{2E19DE61-6DE0-D03E-5871-A87AD7DF1B1F}"/>
              </a:ext>
            </a:extLst>
          </p:cNvPr>
          <p:cNvSpPr txBox="1"/>
          <p:nvPr/>
        </p:nvSpPr>
        <p:spPr>
          <a:xfrm>
            <a:off x="2219481" y="2053950"/>
            <a:ext cx="1053237" cy="369332"/>
          </a:xfrm>
          <a:prstGeom prst="rect">
            <a:avLst/>
          </a:prstGeom>
          <a:noFill/>
        </p:spPr>
        <p:txBody>
          <a:bodyPr wrap="none" rtlCol="0">
            <a:spAutoFit/>
          </a:bodyPr>
          <a:lstStyle/>
          <a:p>
            <a:r>
              <a:rPr lang="en-US" dirty="0"/>
              <a:t>narrower</a:t>
            </a:r>
          </a:p>
        </p:txBody>
      </p:sp>
      <p:sp>
        <p:nvSpPr>
          <p:cNvPr id="14" name="TextBox 13">
            <a:extLst>
              <a:ext uri="{FF2B5EF4-FFF2-40B4-BE49-F238E27FC236}">
                <a16:creationId xmlns:a16="http://schemas.microsoft.com/office/drawing/2014/main" id="{0D2A8805-4F6A-DF5F-9C5B-E61FE10C1A6E}"/>
              </a:ext>
            </a:extLst>
          </p:cNvPr>
          <p:cNvSpPr txBox="1"/>
          <p:nvPr/>
        </p:nvSpPr>
        <p:spPr>
          <a:xfrm>
            <a:off x="5476128" y="1765373"/>
            <a:ext cx="1411733" cy="369332"/>
          </a:xfrm>
          <a:prstGeom prst="rect">
            <a:avLst/>
          </a:prstGeom>
          <a:noFill/>
        </p:spPr>
        <p:txBody>
          <a:bodyPr wrap="none" rtlCol="0">
            <a:spAutoFit/>
          </a:bodyPr>
          <a:lstStyle/>
          <a:p>
            <a:r>
              <a:rPr lang="en-US" dirty="0"/>
              <a:t>incompatible</a:t>
            </a:r>
          </a:p>
        </p:txBody>
      </p:sp>
      <p:sp>
        <p:nvSpPr>
          <p:cNvPr id="15" name="TextBox 14">
            <a:extLst>
              <a:ext uri="{FF2B5EF4-FFF2-40B4-BE49-F238E27FC236}">
                <a16:creationId xmlns:a16="http://schemas.microsoft.com/office/drawing/2014/main" id="{06762806-3D09-56C2-665B-3778E75AEB24}"/>
              </a:ext>
            </a:extLst>
          </p:cNvPr>
          <p:cNvSpPr txBox="1"/>
          <p:nvPr/>
        </p:nvSpPr>
        <p:spPr>
          <a:xfrm>
            <a:off x="4971823" y="3268422"/>
            <a:ext cx="1008609" cy="369332"/>
          </a:xfrm>
          <a:prstGeom prst="rect">
            <a:avLst/>
          </a:prstGeom>
          <a:noFill/>
        </p:spPr>
        <p:txBody>
          <a:bodyPr wrap="none" rtlCol="0">
            <a:spAutoFit/>
          </a:bodyPr>
          <a:lstStyle/>
          <a:p>
            <a:r>
              <a:rPr lang="en-US" dirty="0"/>
              <a:t>negation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330DD9-5646-3716-BD98-1E1E65ADA512}"/>
                  </a:ext>
                </a:extLst>
              </p:cNvPr>
              <p:cNvSpPr txBox="1"/>
              <p:nvPr/>
            </p:nvSpPr>
            <p:spPr>
              <a:xfrm>
                <a:off x="194661" y="4456582"/>
                <a:ext cx="9162699" cy="1569660"/>
              </a:xfrm>
              <a:prstGeom prst="rect">
                <a:avLst/>
              </a:prstGeom>
              <a:noFill/>
            </p:spPr>
            <p:txBody>
              <a:bodyPr wrap="square" rtlCol="0">
                <a:spAutoFit/>
              </a:bodyPr>
              <a:lstStyle/>
              <a:p>
                <a14:m>
                  <m:oMath xmlns:m="http://schemas.openxmlformats.org/officeDocument/2006/math">
                    <m:r>
                      <a:rPr lang="en-US" sz="4800" b="0" i="1" smtClean="0">
                        <a:solidFill>
                          <a:schemeClr val="accent6">
                            <a:lumMod val="75000"/>
                          </a:schemeClr>
                        </a:solidFill>
                        <a:latin typeface="Cambria Math" panose="02040503050406030204" pitchFamily="18" charset="0"/>
                      </a:rPr>
                      <m:t>⇒</m:t>
                    </m:r>
                  </m:oMath>
                </a14:m>
                <a:r>
                  <a:rPr lang="en-US" sz="4800" dirty="0">
                    <a:solidFill>
                      <a:schemeClr val="accent6">
                        <a:lumMod val="75000"/>
                      </a:schemeClr>
                    </a:solidFill>
                  </a:rPr>
                  <a:t> possible assignments determine the logical relationship</a:t>
                </a:r>
              </a:p>
            </p:txBody>
          </p:sp>
        </mc:Choice>
        <mc:Fallback xmlns="">
          <p:sp>
            <p:nvSpPr>
              <p:cNvPr id="16" name="TextBox 15">
                <a:extLst>
                  <a:ext uri="{FF2B5EF4-FFF2-40B4-BE49-F238E27FC236}">
                    <a16:creationId xmlns:a16="http://schemas.microsoft.com/office/drawing/2014/main" id="{DB330DD9-5646-3716-BD98-1E1E65ADA512}"/>
                  </a:ext>
                </a:extLst>
              </p:cNvPr>
              <p:cNvSpPr txBox="1">
                <a:spLocks noRot="1" noChangeAspect="1" noMove="1" noResize="1" noEditPoints="1" noAdjustHandles="1" noChangeArrowheads="1" noChangeShapeType="1" noTextEdit="1"/>
              </p:cNvSpPr>
              <p:nvPr/>
            </p:nvSpPr>
            <p:spPr>
              <a:xfrm>
                <a:off x="194661" y="4456582"/>
                <a:ext cx="9162699" cy="1569660"/>
              </a:xfrm>
              <a:prstGeom prst="rect">
                <a:avLst/>
              </a:prstGeom>
              <a:blipFill>
                <a:blip r:embed="rId3"/>
                <a:stretch>
                  <a:fillRect l="-3061" t="-8527" r="-466" b="-19767"/>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FF8044D3-5865-8811-7D79-ECCF1F6E2BDA}"/>
              </a:ext>
            </a:extLst>
          </p:cNvPr>
          <p:cNvCxnSpPr/>
          <p:nvPr/>
        </p:nvCxnSpPr>
        <p:spPr>
          <a:xfrm>
            <a:off x="9308592" y="1991753"/>
            <a:ext cx="0" cy="483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72EDDE4-75E0-6DE8-FC99-46FB89DC3163}"/>
              </a:ext>
            </a:extLst>
          </p:cNvPr>
          <p:cNvCxnSpPr/>
          <p:nvPr/>
        </p:nvCxnSpPr>
        <p:spPr>
          <a:xfrm>
            <a:off x="4840287" y="1704550"/>
            <a:ext cx="3198886" cy="904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0017C1-35EF-1C25-1EE2-ABFAACC460B5}"/>
              </a:ext>
            </a:extLst>
          </p:cNvPr>
          <p:cNvCxnSpPr>
            <a:cxnSpLocks/>
          </p:cNvCxnSpPr>
          <p:nvPr/>
        </p:nvCxnSpPr>
        <p:spPr>
          <a:xfrm flipH="1">
            <a:off x="2155744" y="2001931"/>
            <a:ext cx="106409" cy="418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E68711F-A76A-F8A4-E935-5771D620C162}"/>
              </a:ext>
            </a:extLst>
          </p:cNvPr>
          <p:cNvCxnSpPr>
            <a:cxnSpLocks/>
          </p:cNvCxnSpPr>
          <p:nvPr/>
        </p:nvCxnSpPr>
        <p:spPr>
          <a:xfrm>
            <a:off x="1743456" y="2922823"/>
            <a:ext cx="91440" cy="415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3DEFFF-2A92-1435-C7ED-5B83BF900856}"/>
              </a:ext>
            </a:extLst>
          </p:cNvPr>
          <p:cNvCxnSpPr/>
          <p:nvPr/>
        </p:nvCxnSpPr>
        <p:spPr>
          <a:xfrm>
            <a:off x="3900095" y="3589578"/>
            <a:ext cx="3610177" cy="203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27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84FCFA-F153-4C31-6F3E-DAEEBCC1F18F}"/>
              </a:ext>
            </a:extLst>
          </p:cNvPr>
          <p:cNvSpPr txBox="1"/>
          <p:nvPr/>
        </p:nvSpPr>
        <p:spPr>
          <a:xfrm>
            <a:off x="487680" y="1120676"/>
            <a:ext cx="10802112" cy="2308324"/>
          </a:xfrm>
          <a:prstGeom prst="rect">
            <a:avLst/>
          </a:prstGeom>
          <a:noFill/>
        </p:spPr>
        <p:txBody>
          <a:bodyPr wrap="square" rtlCol="0">
            <a:spAutoFit/>
          </a:bodyPr>
          <a:lstStyle/>
          <a:p>
            <a:pPr algn="ctr"/>
            <a:r>
              <a:rPr lang="en-US" sz="4800" dirty="0"/>
              <a:t>If we wanted to construct an axiomatic theory for all experimental science,</a:t>
            </a:r>
            <a:br>
              <a:rPr lang="en-US" sz="4800" dirty="0"/>
            </a:br>
            <a:r>
              <a:rPr lang="en-US" sz="4800" dirty="0"/>
              <a:t>what should our primitive notion be?</a:t>
            </a:r>
          </a:p>
        </p:txBody>
      </p:sp>
    </p:spTree>
    <p:extLst>
      <p:ext uri="{BB962C8B-B14F-4D97-AF65-F5344CB8AC3E}">
        <p14:creationId xmlns:p14="http://schemas.microsoft.com/office/powerpoint/2010/main" val="46911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8">
            <a:extLst>
              <a:ext uri="{FF2B5EF4-FFF2-40B4-BE49-F238E27FC236}">
                <a16:creationId xmlns:a16="http://schemas.microsoft.com/office/drawing/2014/main" id="{881C825B-33C0-E5B6-1FFD-19CC043ED491}"/>
              </a:ext>
            </a:extLst>
          </p:cNvPr>
          <p:cNvGraphicFramePr>
            <a:graphicFrameLocks noGrp="1"/>
          </p:cNvGraphicFramePr>
          <p:nvPr>
            <p:extLst>
              <p:ext uri="{D42A27DB-BD31-4B8C-83A1-F6EECF244321}">
                <p14:modId xmlns:p14="http://schemas.microsoft.com/office/powerpoint/2010/main" val="328379184"/>
              </p:ext>
            </p:extLst>
          </p:nvPr>
        </p:nvGraphicFramePr>
        <p:xfrm>
          <a:off x="590416" y="891206"/>
          <a:ext cx="3920624" cy="210312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tblGrid>
              <a:tr h="240094">
                <a:tc>
                  <a:txBody>
                    <a:bodyPr/>
                    <a:lstStyle/>
                    <a:p>
                      <a:pPr algn="ctr"/>
                      <a:r>
                        <a:rPr lang="en-US" b="0" i="1" dirty="0">
                          <a:latin typeface="+mn-lt"/>
                          <a:ea typeface="Cambria Math" panose="02040503050406030204" pitchFamily="18" charset="0"/>
                        </a:rPr>
                        <a:t>“that animal has feathers”</a:t>
                      </a:r>
                    </a:p>
                  </a:txBody>
                  <a:tcPr/>
                </a:tc>
                <a:tc>
                  <a:txBody>
                    <a:bodyPr/>
                    <a:lstStyle/>
                    <a:p>
                      <a:pPr algn="ctr"/>
                      <a:r>
                        <a:rPr lang="en-US" b="0" i="1" dirty="0">
                          <a:latin typeface="+mn-lt"/>
                          <a:ea typeface="Cambria Math" panose="02040503050406030204" pitchFamily="18" charset="0"/>
                        </a:rPr>
                        <a:t>“that animal is a bird”</a:t>
                      </a:r>
                    </a:p>
                  </a:txBody>
                  <a:tcPr/>
                </a:tc>
                <a:extLst>
                  <a:ext uri="{0D108BD9-81ED-4DB2-BD59-A6C34878D82A}">
                    <a16:rowId xmlns:a16="http://schemas.microsoft.com/office/drawing/2014/main" val="3855620871"/>
                  </a:ext>
                </a:extLst>
              </a:tr>
              <a:tr h="240094">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053487190"/>
                  </a:ext>
                </a:extLst>
              </a:tr>
              <a:tr h="240094">
                <a:tc>
                  <a:txBody>
                    <a:bodyPr/>
                    <a:lstStyle/>
                    <a:p>
                      <a:pPr algn="ctr"/>
                      <a:r>
                        <a:rPr lang="en-US" dirty="0">
                          <a:solidFill>
                            <a:srgbClr val="C00000"/>
                          </a:solidFill>
                        </a:rPr>
                        <a:t>T</a:t>
                      </a:r>
                    </a:p>
                  </a:txBody>
                  <a:tcPr/>
                </a:tc>
                <a:tc>
                  <a:txBody>
                    <a:bodyPr/>
                    <a:lstStyle/>
                    <a:p>
                      <a:pPr algn="ctr"/>
                      <a:r>
                        <a:rPr lang="en-US" dirty="0">
                          <a:solidFill>
                            <a:srgbClr val="C00000"/>
                          </a:solidFill>
                        </a:rPr>
                        <a:t>F</a:t>
                      </a:r>
                    </a:p>
                  </a:txBody>
                  <a:tcPr/>
                </a:tc>
                <a:extLst>
                  <a:ext uri="{0D108BD9-81ED-4DB2-BD59-A6C34878D82A}">
                    <a16:rowId xmlns:a16="http://schemas.microsoft.com/office/drawing/2014/main" val="2932983986"/>
                  </a:ext>
                </a:extLst>
              </a:tr>
              <a:tr h="240094">
                <a:tc>
                  <a:txBody>
                    <a:bodyPr/>
                    <a:lstStyle/>
                    <a:p>
                      <a:pPr algn="ctr"/>
                      <a:r>
                        <a:rPr lang="en-US" dirty="0">
                          <a:solidFill>
                            <a:srgbClr val="C00000"/>
                          </a:solidFill>
                        </a:rPr>
                        <a:t>F</a:t>
                      </a:r>
                    </a:p>
                  </a:txBody>
                  <a:tcPr/>
                </a:tc>
                <a:tc>
                  <a:txBody>
                    <a:bodyPr/>
                    <a:lstStyle/>
                    <a:p>
                      <a:pPr algn="ctr"/>
                      <a:r>
                        <a:rPr lang="en-US" dirty="0">
                          <a:solidFill>
                            <a:srgbClr val="C00000"/>
                          </a:solidFill>
                        </a:rPr>
                        <a:t>T</a:t>
                      </a:r>
                    </a:p>
                  </a:txBody>
                  <a:tcPr/>
                </a:tc>
                <a:extLst>
                  <a:ext uri="{0D108BD9-81ED-4DB2-BD59-A6C34878D82A}">
                    <a16:rowId xmlns:a16="http://schemas.microsoft.com/office/drawing/2014/main" val="939225865"/>
                  </a:ext>
                </a:extLst>
              </a:tr>
              <a:tr h="240094">
                <a:tc>
                  <a:txBody>
                    <a:bodyPr/>
                    <a:lstStyle/>
                    <a:p>
                      <a:pPr algn="ctr"/>
                      <a:r>
                        <a:rPr lang="en-US" dirty="0">
                          <a:solidFill>
                            <a:schemeClr val="bg1"/>
                          </a:solidFill>
                        </a:rPr>
                        <a:t>F</a:t>
                      </a:r>
                    </a:p>
                  </a:txBody>
                  <a:tcPr/>
                </a:tc>
                <a:tc>
                  <a:txBody>
                    <a:bodyPr/>
                    <a:lstStyle/>
                    <a:p>
                      <a:pPr algn="ctr"/>
                      <a:r>
                        <a:rPr lang="en-US" dirty="0">
                          <a:solidFill>
                            <a:schemeClr val="bg1"/>
                          </a:solidFill>
                        </a:rPr>
                        <a:t>F</a:t>
                      </a:r>
                    </a:p>
                  </a:txBody>
                  <a:tcPr/>
                </a:tc>
                <a:extLst>
                  <a:ext uri="{0D108BD9-81ED-4DB2-BD59-A6C34878D82A}">
                    <a16:rowId xmlns:a16="http://schemas.microsoft.com/office/drawing/2014/main" val="4260535282"/>
                  </a:ext>
                </a:extLst>
              </a:tr>
            </a:tbl>
          </a:graphicData>
        </a:graphic>
      </p:graphicFrame>
      <p:cxnSp>
        <p:nvCxnSpPr>
          <p:cNvPr id="5" name="Straight Connector 4">
            <a:extLst>
              <a:ext uri="{FF2B5EF4-FFF2-40B4-BE49-F238E27FC236}">
                <a16:creationId xmlns:a16="http://schemas.microsoft.com/office/drawing/2014/main" id="{52F1F672-B30C-8941-5E2B-084E96BE4995}"/>
              </a:ext>
            </a:extLst>
          </p:cNvPr>
          <p:cNvCxnSpPr>
            <a:cxnSpLocks/>
          </p:cNvCxnSpPr>
          <p:nvPr/>
        </p:nvCxnSpPr>
        <p:spPr>
          <a:xfrm>
            <a:off x="805118" y="2098436"/>
            <a:ext cx="348037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DBCA751-D772-F9F3-E7A9-FA75BB287088}"/>
              </a:ext>
            </a:extLst>
          </p:cNvPr>
          <p:cNvCxnSpPr>
            <a:cxnSpLocks/>
          </p:cNvCxnSpPr>
          <p:nvPr/>
        </p:nvCxnSpPr>
        <p:spPr>
          <a:xfrm>
            <a:off x="863252" y="2464196"/>
            <a:ext cx="348037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8" name="Table 8">
            <a:extLst>
              <a:ext uri="{FF2B5EF4-FFF2-40B4-BE49-F238E27FC236}">
                <a16:creationId xmlns:a16="http://schemas.microsoft.com/office/drawing/2014/main" id="{A6D35396-A404-40E8-3C36-3BA056800D2F}"/>
              </a:ext>
            </a:extLst>
          </p:cNvPr>
          <p:cNvGraphicFramePr>
            <a:graphicFrameLocks noGrp="1"/>
          </p:cNvGraphicFramePr>
          <p:nvPr>
            <p:extLst>
              <p:ext uri="{D42A27DB-BD31-4B8C-83A1-F6EECF244321}">
                <p14:modId xmlns:p14="http://schemas.microsoft.com/office/powerpoint/2010/main" val="4156966693"/>
              </p:ext>
            </p:extLst>
          </p:nvPr>
        </p:nvGraphicFramePr>
        <p:xfrm>
          <a:off x="6693701" y="891206"/>
          <a:ext cx="3920624" cy="210312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tblGrid>
              <a:tr h="240094">
                <a:tc>
                  <a:txBody>
                    <a:bodyPr/>
                    <a:lstStyle/>
                    <a:p>
                      <a:pPr algn="ctr"/>
                      <a:r>
                        <a:rPr lang="en-US" b="0" i="1" dirty="0">
                          <a:latin typeface="+mn-lt"/>
                          <a:ea typeface="Cambria Math" panose="02040503050406030204" pitchFamily="18" charset="0"/>
                        </a:rPr>
                        <a:t>“that animal is a cat”</a:t>
                      </a:r>
                    </a:p>
                  </a:txBody>
                  <a:tcPr/>
                </a:tc>
                <a:tc>
                  <a:txBody>
                    <a:bodyPr/>
                    <a:lstStyle/>
                    <a:p>
                      <a:pPr algn="ctr"/>
                      <a:r>
                        <a:rPr lang="en-US" b="0" i="1" dirty="0">
                          <a:latin typeface="+mn-lt"/>
                          <a:ea typeface="Cambria Math" panose="02040503050406030204" pitchFamily="18" charset="0"/>
                        </a:rPr>
                        <a:t>“that animal is black”</a:t>
                      </a:r>
                    </a:p>
                  </a:txBody>
                  <a:tcPr/>
                </a:tc>
                <a:extLst>
                  <a:ext uri="{0D108BD9-81ED-4DB2-BD59-A6C34878D82A}">
                    <a16:rowId xmlns:a16="http://schemas.microsoft.com/office/drawing/2014/main" val="3855620871"/>
                  </a:ext>
                </a:extLst>
              </a:tr>
              <a:tr h="240094">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053487190"/>
                  </a:ext>
                </a:extLst>
              </a:tr>
              <a:tr h="240094">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932983986"/>
                  </a:ext>
                </a:extLst>
              </a:tr>
              <a:tr h="240094">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939225865"/>
                  </a:ext>
                </a:extLst>
              </a:tr>
              <a:tr h="240094">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60535282"/>
                  </a:ext>
                </a:extLst>
              </a:tr>
            </a:tbl>
          </a:graphicData>
        </a:graphic>
      </p:graphicFrame>
      <p:sp>
        <p:nvSpPr>
          <p:cNvPr id="14" name="TextBox 13">
            <a:extLst>
              <a:ext uri="{FF2B5EF4-FFF2-40B4-BE49-F238E27FC236}">
                <a16:creationId xmlns:a16="http://schemas.microsoft.com/office/drawing/2014/main" id="{B961F315-70C4-A0B8-F30C-19E2E5F11878}"/>
              </a:ext>
            </a:extLst>
          </p:cNvPr>
          <p:cNvSpPr txBox="1"/>
          <p:nvPr/>
        </p:nvSpPr>
        <p:spPr>
          <a:xfrm>
            <a:off x="1468419" y="440"/>
            <a:ext cx="2361031" cy="707886"/>
          </a:xfrm>
          <a:prstGeom prst="rect">
            <a:avLst/>
          </a:prstGeom>
          <a:noFill/>
        </p:spPr>
        <p:txBody>
          <a:bodyPr wrap="none" rtlCol="0">
            <a:spAutoFit/>
          </a:bodyPr>
          <a:lstStyle/>
          <a:p>
            <a:r>
              <a:rPr lang="en-US" sz="4000" dirty="0"/>
              <a:t>Equivalent</a:t>
            </a:r>
          </a:p>
        </p:txBody>
      </p:sp>
      <p:sp>
        <p:nvSpPr>
          <p:cNvPr id="15" name="TextBox 14">
            <a:extLst>
              <a:ext uri="{FF2B5EF4-FFF2-40B4-BE49-F238E27FC236}">
                <a16:creationId xmlns:a16="http://schemas.microsoft.com/office/drawing/2014/main" id="{6B5FE831-92A2-CF0F-ACF4-8DCB8EAA625C}"/>
              </a:ext>
            </a:extLst>
          </p:cNvPr>
          <p:cNvSpPr txBox="1"/>
          <p:nvPr/>
        </p:nvSpPr>
        <p:spPr>
          <a:xfrm>
            <a:off x="7448692" y="440"/>
            <a:ext cx="2861745" cy="707886"/>
          </a:xfrm>
          <a:prstGeom prst="rect">
            <a:avLst/>
          </a:prstGeom>
          <a:noFill/>
        </p:spPr>
        <p:txBody>
          <a:bodyPr wrap="none" rtlCol="0">
            <a:spAutoFit/>
          </a:bodyPr>
          <a:lstStyle/>
          <a:p>
            <a:r>
              <a:rPr lang="en-US" sz="4000" dirty="0"/>
              <a:t>Independent</a:t>
            </a:r>
          </a:p>
        </p:txBody>
      </p:sp>
      <p:graphicFrame>
        <p:nvGraphicFramePr>
          <p:cNvPr id="16" name="Table 8">
            <a:extLst>
              <a:ext uri="{FF2B5EF4-FFF2-40B4-BE49-F238E27FC236}">
                <a16:creationId xmlns:a16="http://schemas.microsoft.com/office/drawing/2014/main" id="{73537FDA-D295-AED2-4546-C5F581F62F1E}"/>
              </a:ext>
            </a:extLst>
          </p:cNvPr>
          <p:cNvGraphicFramePr>
            <a:graphicFrameLocks noGrp="1"/>
          </p:cNvGraphicFramePr>
          <p:nvPr>
            <p:extLst>
              <p:ext uri="{D42A27DB-BD31-4B8C-83A1-F6EECF244321}">
                <p14:modId xmlns:p14="http://schemas.microsoft.com/office/powerpoint/2010/main" val="3174167007"/>
              </p:ext>
            </p:extLst>
          </p:nvPr>
        </p:nvGraphicFramePr>
        <p:xfrm>
          <a:off x="584991" y="4079414"/>
          <a:ext cx="3920624" cy="2103120"/>
        </p:xfrm>
        <a:graphic>
          <a:graphicData uri="http://schemas.openxmlformats.org/drawingml/2006/table">
            <a:tbl>
              <a:tblPr firstRow="1" bandRow="1">
                <a:tableStyleId>{5C22544A-7EE6-4342-B048-85BDC9FD1C3A}</a:tableStyleId>
              </a:tblPr>
              <a:tblGrid>
                <a:gridCol w="2042331">
                  <a:extLst>
                    <a:ext uri="{9D8B030D-6E8A-4147-A177-3AD203B41FA5}">
                      <a16:colId xmlns:a16="http://schemas.microsoft.com/office/drawing/2014/main" val="1259558155"/>
                    </a:ext>
                  </a:extLst>
                </a:gridCol>
                <a:gridCol w="1878293">
                  <a:extLst>
                    <a:ext uri="{9D8B030D-6E8A-4147-A177-3AD203B41FA5}">
                      <a16:colId xmlns:a16="http://schemas.microsoft.com/office/drawing/2014/main" val="125835019"/>
                    </a:ext>
                  </a:extLst>
                </a:gridCol>
              </a:tblGrid>
              <a:tr h="240094">
                <a:tc>
                  <a:txBody>
                    <a:bodyPr/>
                    <a:lstStyle/>
                    <a:p>
                      <a:pPr algn="ctr"/>
                      <a:r>
                        <a:rPr lang="en-US" b="0" i="1" dirty="0">
                          <a:latin typeface="+mn-lt"/>
                          <a:ea typeface="Cambria Math" panose="02040503050406030204" pitchFamily="18" charset="0"/>
                        </a:rPr>
                        <a:t>“that animal is a mammal”</a:t>
                      </a:r>
                    </a:p>
                  </a:txBody>
                  <a:tcPr/>
                </a:tc>
                <a:tc>
                  <a:txBody>
                    <a:bodyPr/>
                    <a:lstStyle/>
                    <a:p>
                      <a:pPr algn="ctr"/>
                      <a:r>
                        <a:rPr lang="en-US" b="0" i="1" dirty="0">
                          <a:latin typeface="+mn-lt"/>
                          <a:ea typeface="Cambria Math" panose="02040503050406030204" pitchFamily="18" charset="0"/>
                        </a:rPr>
                        <a:t>“that animal is a bird”</a:t>
                      </a:r>
                    </a:p>
                  </a:txBody>
                  <a:tcPr/>
                </a:tc>
                <a:extLst>
                  <a:ext uri="{0D108BD9-81ED-4DB2-BD59-A6C34878D82A}">
                    <a16:rowId xmlns:a16="http://schemas.microsoft.com/office/drawing/2014/main" val="3855620871"/>
                  </a:ext>
                </a:extLst>
              </a:tr>
              <a:tr h="240094">
                <a:tc>
                  <a:txBody>
                    <a:bodyPr/>
                    <a:lstStyle/>
                    <a:p>
                      <a:pPr algn="ctr"/>
                      <a:r>
                        <a:rPr lang="en-US" dirty="0">
                          <a:solidFill>
                            <a:srgbClr val="C00000"/>
                          </a:solidFill>
                        </a:rPr>
                        <a:t>T</a:t>
                      </a:r>
                    </a:p>
                  </a:txBody>
                  <a:tcPr/>
                </a:tc>
                <a:tc>
                  <a:txBody>
                    <a:bodyPr/>
                    <a:lstStyle/>
                    <a:p>
                      <a:pPr algn="ctr"/>
                      <a:r>
                        <a:rPr lang="en-US" dirty="0">
                          <a:solidFill>
                            <a:srgbClr val="C00000"/>
                          </a:solidFill>
                        </a:rPr>
                        <a:t>T</a:t>
                      </a:r>
                    </a:p>
                  </a:txBody>
                  <a:tcPr/>
                </a:tc>
                <a:extLst>
                  <a:ext uri="{0D108BD9-81ED-4DB2-BD59-A6C34878D82A}">
                    <a16:rowId xmlns:a16="http://schemas.microsoft.com/office/drawing/2014/main" val="1053487190"/>
                  </a:ext>
                </a:extLst>
              </a:tr>
              <a:tr h="240094">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932983986"/>
                  </a:ext>
                </a:extLst>
              </a:tr>
              <a:tr h="240094">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939225865"/>
                  </a:ext>
                </a:extLst>
              </a:tr>
              <a:tr h="240094">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60535282"/>
                  </a:ext>
                </a:extLst>
              </a:tr>
            </a:tbl>
          </a:graphicData>
        </a:graphic>
      </p:graphicFrame>
      <p:sp>
        <p:nvSpPr>
          <p:cNvPr id="17" name="TextBox 16">
            <a:extLst>
              <a:ext uri="{FF2B5EF4-FFF2-40B4-BE49-F238E27FC236}">
                <a16:creationId xmlns:a16="http://schemas.microsoft.com/office/drawing/2014/main" id="{D2827651-7E01-4ADE-84D3-3D9B4E2950D9}"/>
              </a:ext>
            </a:extLst>
          </p:cNvPr>
          <p:cNvSpPr txBox="1"/>
          <p:nvPr/>
        </p:nvSpPr>
        <p:spPr>
          <a:xfrm>
            <a:off x="1190523" y="3200760"/>
            <a:ext cx="2916824" cy="707886"/>
          </a:xfrm>
          <a:prstGeom prst="rect">
            <a:avLst/>
          </a:prstGeom>
          <a:noFill/>
        </p:spPr>
        <p:txBody>
          <a:bodyPr wrap="none" rtlCol="0">
            <a:spAutoFit/>
          </a:bodyPr>
          <a:lstStyle/>
          <a:p>
            <a:r>
              <a:rPr lang="en-US" sz="4000" dirty="0"/>
              <a:t>Incompatible</a:t>
            </a:r>
          </a:p>
        </p:txBody>
      </p:sp>
      <p:cxnSp>
        <p:nvCxnSpPr>
          <p:cNvPr id="18" name="Straight Connector 17">
            <a:extLst>
              <a:ext uri="{FF2B5EF4-FFF2-40B4-BE49-F238E27FC236}">
                <a16:creationId xmlns:a16="http://schemas.microsoft.com/office/drawing/2014/main" id="{FCD98E34-3D03-2535-A7E3-A128A6B1E55D}"/>
              </a:ext>
            </a:extLst>
          </p:cNvPr>
          <p:cNvCxnSpPr>
            <a:cxnSpLocks/>
          </p:cNvCxnSpPr>
          <p:nvPr/>
        </p:nvCxnSpPr>
        <p:spPr>
          <a:xfrm>
            <a:off x="805118" y="4902596"/>
            <a:ext cx="348037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C2E219C4-A448-0210-DB48-DD0E26EB4493}"/>
              </a:ext>
            </a:extLst>
          </p:cNvPr>
          <p:cNvGraphicFramePr>
            <a:graphicFrameLocks noGrp="1"/>
          </p:cNvGraphicFramePr>
          <p:nvPr>
            <p:extLst>
              <p:ext uri="{D42A27DB-BD31-4B8C-83A1-F6EECF244321}">
                <p14:modId xmlns:p14="http://schemas.microsoft.com/office/powerpoint/2010/main" val="1426149958"/>
              </p:ext>
            </p:extLst>
          </p:nvPr>
        </p:nvGraphicFramePr>
        <p:xfrm>
          <a:off x="4683762" y="891206"/>
          <a:ext cx="1137918" cy="895887"/>
        </p:xfrm>
        <a:graphic>
          <a:graphicData uri="http://schemas.openxmlformats.org/drawingml/2006/table">
            <a:tbl>
              <a:tblPr firstRow="1" bandRow="1">
                <a:tableStyleId>{5940675A-B579-460E-94D1-54222C63F5DA}</a:tableStyleId>
              </a:tblPr>
              <a:tblGrid>
                <a:gridCol w="379306">
                  <a:extLst>
                    <a:ext uri="{9D8B030D-6E8A-4147-A177-3AD203B41FA5}">
                      <a16:colId xmlns:a16="http://schemas.microsoft.com/office/drawing/2014/main" val="2805935279"/>
                    </a:ext>
                  </a:extLst>
                </a:gridCol>
                <a:gridCol w="379306">
                  <a:extLst>
                    <a:ext uri="{9D8B030D-6E8A-4147-A177-3AD203B41FA5}">
                      <a16:colId xmlns:a16="http://schemas.microsoft.com/office/drawing/2014/main" val="3720240720"/>
                    </a:ext>
                  </a:extLst>
                </a:gridCol>
                <a:gridCol w="379306">
                  <a:extLst>
                    <a:ext uri="{9D8B030D-6E8A-4147-A177-3AD203B41FA5}">
                      <a16:colId xmlns:a16="http://schemas.microsoft.com/office/drawing/2014/main" val="577378339"/>
                    </a:ext>
                  </a:extLst>
                </a:gridCol>
              </a:tblGrid>
              <a:tr h="298629">
                <a:tc>
                  <a:txBody>
                    <a:bodyPr/>
                    <a:lstStyle/>
                    <a:p>
                      <a:pPr algn="ctr"/>
                      <a:endParaRPr lang="en-US" sz="1000" dirty="0"/>
                    </a:p>
                  </a:txBody>
                  <a:tcPr anchor="ctr"/>
                </a:tc>
                <a:tc>
                  <a:txBody>
                    <a:bodyPr/>
                    <a:lstStyle/>
                    <a:p>
                      <a:pPr algn="ctr"/>
                      <a:r>
                        <a:rPr lang="en-US" sz="1000" dirty="0"/>
                        <a:t>T</a:t>
                      </a:r>
                    </a:p>
                  </a:txBody>
                  <a:tcPr anchor="ctr"/>
                </a:tc>
                <a:tc>
                  <a:txBody>
                    <a:bodyPr/>
                    <a:lstStyle/>
                    <a:p>
                      <a:pPr algn="ctr"/>
                      <a:r>
                        <a:rPr lang="en-US" sz="1000" dirty="0"/>
                        <a:t>F</a:t>
                      </a:r>
                    </a:p>
                  </a:txBody>
                  <a:tcPr anchor="ctr"/>
                </a:tc>
                <a:extLst>
                  <a:ext uri="{0D108BD9-81ED-4DB2-BD59-A6C34878D82A}">
                    <a16:rowId xmlns:a16="http://schemas.microsoft.com/office/drawing/2014/main" val="2741448946"/>
                  </a:ext>
                </a:extLst>
              </a:tr>
              <a:tr h="298629">
                <a:tc>
                  <a:txBody>
                    <a:bodyPr/>
                    <a:lstStyle/>
                    <a:p>
                      <a:pPr algn="ctr"/>
                      <a:r>
                        <a:rPr lang="en-US" sz="1000" dirty="0"/>
                        <a:t>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Wingdings" panose="05000000000000000000" pitchFamily="2" charset="2"/>
                          <a:ea typeface="+mn-ea"/>
                          <a:cs typeface="+mn-cs"/>
                        </a:rPr>
                        <a:t>ü</a:t>
                      </a:r>
                    </a:p>
                  </a:txBody>
                  <a:tcPr anchor="ctr"/>
                </a:tc>
                <a:tc>
                  <a:txBody>
                    <a:bodyPr/>
                    <a:lstStyle/>
                    <a:p>
                      <a:pPr algn="ctr"/>
                      <a:r>
                        <a:rPr lang="en-US" sz="1200" kern="1200" dirty="0">
                          <a:solidFill>
                            <a:schemeClr val="tx1"/>
                          </a:solidFill>
                          <a:latin typeface="Wingdings" panose="05000000000000000000" pitchFamily="2" charset="2"/>
                          <a:ea typeface="+mn-ea"/>
                          <a:cs typeface="+mn-cs"/>
                        </a:rPr>
                        <a:t>û</a:t>
                      </a:r>
                      <a:endParaRPr lang="en-US" sz="1200" dirty="0"/>
                    </a:p>
                  </a:txBody>
                  <a:tcPr anchor="ctr"/>
                </a:tc>
                <a:extLst>
                  <a:ext uri="{0D108BD9-81ED-4DB2-BD59-A6C34878D82A}">
                    <a16:rowId xmlns:a16="http://schemas.microsoft.com/office/drawing/2014/main" val="3208255004"/>
                  </a:ext>
                </a:extLst>
              </a:tr>
              <a:tr h="298629">
                <a:tc>
                  <a:txBody>
                    <a:bodyPr/>
                    <a:lstStyle/>
                    <a:p>
                      <a:pPr algn="ctr"/>
                      <a:r>
                        <a:rPr lang="en-US" sz="1000" dirty="0"/>
                        <a:t>F</a:t>
                      </a:r>
                    </a:p>
                  </a:txBody>
                  <a:tcPr anchor="ctr"/>
                </a:tc>
                <a:tc>
                  <a:txBody>
                    <a:bodyPr/>
                    <a:lstStyle/>
                    <a:p>
                      <a:pPr algn="ctr"/>
                      <a:r>
                        <a:rPr lang="en-US" sz="1000" kern="1200" dirty="0">
                          <a:solidFill>
                            <a:schemeClr val="tx1"/>
                          </a:solidFill>
                          <a:latin typeface="Wingdings" panose="05000000000000000000" pitchFamily="2" charset="2"/>
                          <a:ea typeface="+mn-ea"/>
                          <a:cs typeface="+mn-cs"/>
                        </a:rPr>
                        <a:t>û</a:t>
                      </a:r>
                      <a:endParaRPr lang="en-US" sz="1000" dirty="0"/>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extLst>
                  <a:ext uri="{0D108BD9-81ED-4DB2-BD59-A6C34878D82A}">
                    <a16:rowId xmlns:a16="http://schemas.microsoft.com/office/drawing/2014/main" val="2692130124"/>
                  </a:ext>
                </a:extLst>
              </a:tr>
            </a:tbl>
          </a:graphicData>
        </a:graphic>
      </p:graphicFrame>
      <p:graphicFrame>
        <p:nvGraphicFramePr>
          <p:cNvPr id="9" name="Table 8">
            <a:extLst>
              <a:ext uri="{FF2B5EF4-FFF2-40B4-BE49-F238E27FC236}">
                <a16:creationId xmlns:a16="http://schemas.microsoft.com/office/drawing/2014/main" id="{17979561-A66F-764A-5687-2416D9F04451}"/>
              </a:ext>
            </a:extLst>
          </p:cNvPr>
          <p:cNvGraphicFramePr>
            <a:graphicFrameLocks noGrp="1"/>
          </p:cNvGraphicFramePr>
          <p:nvPr>
            <p:extLst>
              <p:ext uri="{D42A27DB-BD31-4B8C-83A1-F6EECF244321}">
                <p14:modId xmlns:p14="http://schemas.microsoft.com/office/powerpoint/2010/main" val="682671861"/>
              </p:ext>
            </p:extLst>
          </p:nvPr>
        </p:nvGraphicFramePr>
        <p:xfrm>
          <a:off x="10732616" y="891206"/>
          <a:ext cx="1137918" cy="895887"/>
        </p:xfrm>
        <a:graphic>
          <a:graphicData uri="http://schemas.openxmlformats.org/drawingml/2006/table">
            <a:tbl>
              <a:tblPr firstRow="1" bandRow="1">
                <a:tableStyleId>{5940675A-B579-460E-94D1-54222C63F5DA}</a:tableStyleId>
              </a:tblPr>
              <a:tblGrid>
                <a:gridCol w="379306">
                  <a:extLst>
                    <a:ext uri="{9D8B030D-6E8A-4147-A177-3AD203B41FA5}">
                      <a16:colId xmlns:a16="http://schemas.microsoft.com/office/drawing/2014/main" val="2805935279"/>
                    </a:ext>
                  </a:extLst>
                </a:gridCol>
                <a:gridCol w="379306">
                  <a:extLst>
                    <a:ext uri="{9D8B030D-6E8A-4147-A177-3AD203B41FA5}">
                      <a16:colId xmlns:a16="http://schemas.microsoft.com/office/drawing/2014/main" val="3720240720"/>
                    </a:ext>
                  </a:extLst>
                </a:gridCol>
                <a:gridCol w="379306">
                  <a:extLst>
                    <a:ext uri="{9D8B030D-6E8A-4147-A177-3AD203B41FA5}">
                      <a16:colId xmlns:a16="http://schemas.microsoft.com/office/drawing/2014/main" val="577378339"/>
                    </a:ext>
                  </a:extLst>
                </a:gridCol>
              </a:tblGrid>
              <a:tr h="298629">
                <a:tc>
                  <a:txBody>
                    <a:bodyPr/>
                    <a:lstStyle/>
                    <a:p>
                      <a:pPr algn="ctr"/>
                      <a:endParaRPr lang="en-US" sz="1000" dirty="0"/>
                    </a:p>
                  </a:txBody>
                  <a:tcPr anchor="ctr"/>
                </a:tc>
                <a:tc>
                  <a:txBody>
                    <a:bodyPr/>
                    <a:lstStyle/>
                    <a:p>
                      <a:pPr algn="ctr"/>
                      <a:r>
                        <a:rPr lang="en-US" sz="1000" dirty="0"/>
                        <a:t>T</a:t>
                      </a:r>
                    </a:p>
                  </a:txBody>
                  <a:tcPr anchor="ctr"/>
                </a:tc>
                <a:tc>
                  <a:txBody>
                    <a:bodyPr/>
                    <a:lstStyle/>
                    <a:p>
                      <a:pPr algn="ctr"/>
                      <a:r>
                        <a:rPr lang="en-US" sz="1000" dirty="0"/>
                        <a:t>F</a:t>
                      </a:r>
                    </a:p>
                  </a:txBody>
                  <a:tcPr anchor="ctr"/>
                </a:tc>
                <a:extLst>
                  <a:ext uri="{0D108BD9-81ED-4DB2-BD59-A6C34878D82A}">
                    <a16:rowId xmlns:a16="http://schemas.microsoft.com/office/drawing/2014/main" val="2741448946"/>
                  </a:ext>
                </a:extLst>
              </a:tr>
              <a:tr h="298629">
                <a:tc>
                  <a:txBody>
                    <a:bodyPr/>
                    <a:lstStyle/>
                    <a:p>
                      <a:pPr algn="ctr"/>
                      <a:r>
                        <a:rPr lang="en-US" sz="1000" dirty="0"/>
                        <a:t>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Wingdings" panose="05000000000000000000" pitchFamily="2" charset="2"/>
                          <a:ea typeface="+mn-ea"/>
                          <a:cs typeface="+mn-cs"/>
                        </a:rPr>
                        <a:t>ü</a:t>
                      </a:r>
                    </a:p>
                  </a:txBody>
                  <a:tcPr anchor="ctr"/>
                </a:tc>
                <a:tc>
                  <a:txBody>
                    <a:bodyPr/>
                    <a:lstStyle/>
                    <a:p>
                      <a:pPr algn="ctr"/>
                      <a:r>
                        <a:rPr lang="en-US" sz="1200" kern="1200" dirty="0">
                          <a:solidFill>
                            <a:schemeClr val="tx1"/>
                          </a:solidFill>
                          <a:latin typeface="Wingdings" panose="05000000000000000000" pitchFamily="2" charset="2"/>
                          <a:ea typeface="+mn-ea"/>
                          <a:cs typeface="+mn-cs"/>
                        </a:rPr>
                        <a:t>ü</a:t>
                      </a:r>
                      <a:endParaRPr lang="en-US" sz="1200" dirty="0"/>
                    </a:p>
                  </a:txBody>
                  <a:tcPr anchor="ctr"/>
                </a:tc>
                <a:extLst>
                  <a:ext uri="{0D108BD9-81ED-4DB2-BD59-A6C34878D82A}">
                    <a16:rowId xmlns:a16="http://schemas.microsoft.com/office/drawing/2014/main" val="3208255004"/>
                  </a:ext>
                </a:extLst>
              </a:tr>
              <a:tr h="298629">
                <a:tc>
                  <a:txBody>
                    <a:bodyPr/>
                    <a:lstStyle/>
                    <a:p>
                      <a:pPr algn="ctr"/>
                      <a:r>
                        <a:rPr lang="en-US" sz="1000" dirty="0"/>
                        <a:t>F</a:t>
                      </a:r>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extLst>
                  <a:ext uri="{0D108BD9-81ED-4DB2-BD59-A6C34878D82A}">
                    <a16:rowId xmlns:a16="http://schemas.microsoft.com/office/drawing/2014/main" val="2692130124"/>
                  </a:ext>
                </a:extLst>
              </a:tr>
            </a:tbl>
          </a:graphicData>
        </a:graphic>
      </p:graphicFrame>
      <p:graphicFrame>
        <p:nvGraphicFramePr>
          <p:cNvPr id="10" name="Table 9">
            <a:extLst>
              <a:ext uri="{FF2B5EF4-FFF2-40B4-BE49-F238E27FC236}">
                <a16:creationId xmlns:a16="http://schemas.microsoft.com/office/drawing/2014/main" id="{0007643C-17BB-BAD8-1C9B-23E404385A85}"/>
              </a:ext>
            </a:extLst>
          </p:cNvPr>
          <p:cNvGraphicFramePr>
            <a:graphicFrameLocks noGrp="1"/>
          </p:cNvGraphicFramePr>
          <p:nvPr>
            <p:extLst>
              <p:ext uri="{D42A27DB-BD31-4B8C-83A1-F6EECF244321}">
                <p14:modId xmlns:p14="http://schemas.microsoft.com/office/powerpoint/2010/main" val="754460464"/>
              </p:ext>
            </p:extLst>
          </p:nvPr>
        </p:nvGraphicFramePr>
        <p:xfrm>
          <a:off x="4683762" y="4079414"/>
          <a:ext cx="1137918" cy="895887"/>
        </p:xfrm>
        <a:graphic>
          <a:graphicData uri="http://schemas.openxmlformats.org/drawingml/2006/table">
            <a:tbl>
              <a:tblPr firstRow="1" bandRow="1">
                <a:tableStyleId>{5940675A-B579-460E-94D1-54222C63F5DA}</a:tableStyleId>
              </a:tblPr>
              <a:tblGrid>
                <a:gridCol w="379306">
                  <a:extLst>
                    <a:ext uri="{9D8B030D-6E8A-4147-A177-3AD203B41FA5}">
                      <a16:colId xmlns:a16="http://schemas.microsoft.com/office/drawing/2014/main" val="2805935279"/>
                    </a:ext>
                  </a:extLst>
                </a:gridCol>
                <a:gridCol w="379306">
                  <a:extLst>
                    <a:ext uri="{9D8B030D-6E8A-4147-A177-3AD203B41FA5}">
                      <a16:colId xmlns:a16="http://schemas.microsoft.com/office/drawing/2014/main" val="3720240720"/>
                    </a:ext>
                  </a:extLst>
                </a:gridCol>
                <a:gridCol w="379306">
                  <a:extLst>
                    <a:ext uri="{9D8B030D-6E8A-4147-A177-3AD203B41FA5}">
                      <a16:colId xmlns:a16="http://schemas.microsoft.com/office/drawing/2014/main" val="577378339"/>
                    </a:ext>
                  </a:extLst>
                </a:gridCol>
              </a:tblGrid>
              <a:tr h="298629">
                <a:tc>
                  <a:txBody>
                    <a:bodyPr/>
                    <a:lstStyle/>
                    <a:p>
                      <a:pPr algn="ctr"/>
                      <a:endParaRPr lang="en-US" sz="1000" dirty="0"/>
                    </a:p>
                  </a:txBody>
                  <a:tcPr anchor="ctr"/>
                </a:tc>
                <a:tc>
                  <a:txBody>
                    <a:bodyPr/>
                    <a:lstStyle/>
                    <a:p>
                      <a:pPr algn="ctr"/>
                      <a:r>
                        <a:rPr lang="en-US" sz="1000" dirty="0"/>
                        <a:t>T</a:t>
                      </a:r>
                    </a:p>
                  </a:txBody>
                  <a:tcPr anchor="ctr"/>
                </a:tc>
                <a:tc>
                  <a:txBody>
                    <a:bodyPr/>
                    <a:lstStyle/>
                    <a:p>
                      <a:pPr algn="ctr"/>
                      <a:r>
                        <a:rPr lang="en-US" sz="1000" dirty="0"/>
                        <a:t>F</a:t>
                      </a:r>
                    </a:p>
                  </a:txBody>
                  <a:tcPr anchor="ctr"/>
                </a:tc>
                <a:extLst>
                  <a:ext uri="{0D108BD9-81ED-4DB2-BD59-A6C34878D82A}">
                    <a16:rowId xmlns:a16="http://schemas.microsoft.com/office/drawing/2014/main" val="2741448946"/>
                  </a:ext>
                </a:extLst>
              </a:tr>
              <a:tr h="298629">
                <a:tc>
                  <a:txBody>
                    <a:bodyPr/>
                    <a:lstStyle/>
                    <a:p>
                      <a:pPr algn="ctr"/>
                      <a:r>
                        <a:rPr lang="en-US" sz="1000" dirty="0"/>
                        <a:t>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Wingdings" panose="05000000000000000000" pitchFamily="2" charset="2"/>
                          <a:ea typeface="+mn-ea"/>
                          <a:cs typeface="+mn-cs"/>
                        </a:rPr>
                        <a:t>û</a:t>
                      </a:r>
                      <a:endParaRPr lang="en-US" sz="1200" dirty="0"/>
                    </a:p>
                  </a:txBody>
                  <a:tcPr anchor="ctr"/>
                </a:tc>
                <a:tc>
                  <a:txBody>
                    <a:bodyPr/>
                    <a:lstStyle/>
                    <a:p>
                      <a:pPr algn="ctr"/>
                      <a:r>
                        <a:rPr lang="en-US" sz="1200" kern="1200" dirty="0">
                          <a:solidFill>
                            <a:schemeClr val="tx1"/>
                          </a:solidFill>
                          <a:latin typeface="Wingdings" panose="05000000000000000000" pitchFamily="2" charset="2"/>
                          <a:ea typeface="+mn-ea"/>
                          <a:cs typeface="+mn-cs"/>
                        </a:rPr>
                        <a:t>ü</a:t>
                      </a:r>
                      <a:endParaRPr lang="en-US" sz="1200" dirty="0"/>
                    </a:p>
                  </a:txBody>
                  <a:tcPr anchor="ctr"/>
                </a:tc>
                <a:extLst>
                  <a:ext uri="{0D108BD9-81ED-4DB2-BD59-A6C34878D82A}">
                    <a16:rowId xmlns:a16="http://schemas.microsoft.com/office/drawing/2014/main" val="3208255004"/>
                  </a:ext>
                </a:extLst>
              </a:tr>
              <a:tr h="298629">
                <a:tc>
                  <a:txBody>
                    <a:bodyPr/>
                    <a:lstStyle/>
                    <a:p>
                      <a:pPr algn="ctr"/>
                      <a:r>
                        <a:rPr lang="en-US" sz="1000" dirty="0"/>
                        <a:t>F</a:t>
                      </a:r>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tc>
                  <a:txBody>
                    <a:bodyPr/>
                    <a:lstStyle/>
                    <a:p>
                      <a:pPr algn="ctr"/>
                      <a:r>
                        <a:rPr lang="en-US" sz="1000" kern="1200" dirty="0">
                          <a:solidFill>
                            <a:schemeClr val="tx1"/>
                          </a:solidFill>
                          <a:latin typeface="Wingdings" panose="05000000000000000000" pitchFamily="2" charset="2"/>
                          <a:ea typeface="+mn-ea"/>
                          <a:cs typeface="+mn-cs"/>
                        </a:rPr>
                        <a:t>ü</a:t>
                      </a:r>
                      <a:endParaRPr lang="en-US" sz="1000" dirty="0"/>
                    </a:p>
                  </a:txBody>
                  <a:tcPr anchor="ctr"/>
                </a:tc>
                <a:extLst>
                  <a:ext uri="{0D108BD9-81ED-4DB2-BD59-A6C34878D82A}">
                    <a16:rowId xmlns:a16="http://schemas.microsoft.com/office/drawing/2014/main" val="2692130124"/>
                  </a:ext>
                </a:extLst>
              </a:tr>
            </a:tbl>
          </a:graphicData>
        </a:graphic>
      </p:graphicFrame>
    </p:spTree>
    <p:extLst>
      <p:ext uri="{BB962C8B-B14F-4D97-AF65-F5344CB8AC3E}">
        <p14:creationId xmlns:p14="http://schemas.microsoft.com/office/powerpoint/2010/main" val="319586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0A3CE-64DC-3B0E-9C6A-D9876A3A54CE}"/>
              </a:ext>
            </a:extLst>
          </p:cNvPr>
          <p:cNvPicPr>
            <a:picLocks noChangeAspect="1"/>
          </p:cNvPicPr>
          <p:nvPr/>
        </p:nvPicPr>
        <p:blipFill rotWithShape="1">
          <a:blip r:embed="rId3"/>
          <a:srcRect l="394"/>
          <a:stretch/>
        </p:blipFill>
        <p:spPr>
          <a:xfrm>
            <a:off x="196035" y="244385"/>
            <a:ext cx="9356397" cy="986898"/>
          </a:xfrm>
          <a:prstGeom prst="rect">
            <a:avLst/>
          </a:prstGeom>
        </p:spPr>
      </p:pic>
      <p:grpSp>
        <p:nvGrpSpPr>
          <p:cNvPr id="6" name="Group 5">
            <a:extLst>
              <a:ext uri="{FF2B5EF4-FFF2-40B4-BE49-F238E27FC236}">
                <a16:creationId xmlns:a16="http://schemas.microsoft.com/office/drawing/2014/main" id="{0475D59E-348C-178A-83FE-F969F067387B}"/>
              </a:ext>
            </a:extLst>
          </p:cNvPr>
          <p:cNvGrpSpPr/>
          <p:nvPr/>
        </p:nvGrpSpPr>
        <p:grpSpPr>
          <a:xfrm>
            <a:off x="5007880" y="2132512"/>
            <a:ext cx="6769979" cy="1459048"/>
            <a:chOff x="301228" y="203306"/>
            <a:chExt cx="8933009" cy="1925219"/>
          </a:xfrm>
        </p:grpSpPr>
        <p:pic>
          <p:nvPicPr>
            <p:cNvPr id="7" name="Picture 6">
              <a:extLst>
                <a:ext uri="{FF2B5EF4-FFF2-40B4-BE49-F238E27FC236}">
                  <a16:creationId xmlns:a16="http://schemas.microsoft.com/office/drawing/2014/main" id="{DCABB30F-1006-3E2D-AE64-407299271E47}"/>
                </a:ext>
              </a:extLst>
            </p:cNvPr>
            <p:cNvPicPr>
              <a:picLocks noChangeAspect="1"/>
            </p:cNvPicPr>
            <p:nvPr/>
          </p:nvPicPr>
          <p:blipFill rotWithShape="1">
            <a:blip r:embed="rId4"/>
            <a:srcRect l="164"/>
            <a:stretch/>
          </p:blipFill>
          <p:spPr>
            <a:xfrm>
              <a:off x="301228" y="203306"/>
              <a:ext cx="8933009" cy="508938"/>
            </a:xfrm>
            <a:prstGeom prst="rect">
              <a:avLst/>
            </a:prstGeom>
          </p:spPr>
        </p:pic>
        <p:pic>
          <p:nvPicPr>
            <p:cNvPr id="8" name="Picture 7">
              <a:extLst>
                <a:ext uri="{FF2B5EF4-FFF2-40B4-BE49-F238E27FC236}">
                  <a16:creationId xmlns:a16="http://schemas.microsoft.com/office/drawing/2014/main" id="{D51A191C-ED7B-5CF1-D91E-EF653CECCF54}"/>
                </a:ext>
              </a:extLst>
            </p:cNvPr>
            <p:cNvPicPr>
              <a:picLocks noChangeAspect="1"/>
            </p:cNvPicPr>
            <p:nvPr/>
          </p:nvPicPr>
          <p:blipFill>
            <a:blip r:embed="rId5"/>
            <a:stretch>
              <a:fillRect/>
            </a:stretch>
          </p:blipFill>
          <p:spPr>
            <a:xfrm>
              <a:off x="301228" y="706813"/>
              <a:ext cx="8933009" cy="1421712"/>
            </a:xfrm>
            <a:prstGeom prst="rect">
              <a:avLst/>
            </a:prstGeom>
          </p:spPr>
        </p:pic>
      </p:gr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7C8F5A6D-F007-A5C7-9E7B-F8835420E7D1}"/>
                  </a:ext>
                </a:extLst>
              </p:cNvPr>
              <p:cNvGraphicFramePr>
                <a:graphicFrameLocks noGrp="1"/>
              </p:cNvGraphicFramePr>
              <p:nvPr>
                <p:extLst>
                  <p:ext uri="{D42A27DB-BD31-4B8C-83A1-F6EECF244321}">
                    <p14:modId xmlns:p14="http://schemas.microsoft.com/office/powerpoint/2010/main" val="1140473600"/>
                  </p:ext>
                </p:extLst>
              </p:nvPr>
            </p:nvGraphicFramePr>
            <p:xfrm>
              <a:off x="530351" y="1516169"/>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9" name="Table 8">
                <a:extLst>
                  <a:ext uri="{FF2B5EF4-FFF2-40B4-BE49-F238E27FC236}">
                    <a16:creationId xmlns:a16="http://schemas.microsoft.com/office/drawing/2014/main" id="{7C8F5A6D-F007-A5C7-9E7B-F8835420E7D1}"/>
                  </a:ext>
                </a:extLst>
              </p:cNvPr>
              <p:cNvGraphicFramePr>
                <a:graphicFrameLocks noGrp="1"/>
              </p:cNvGraphicFramePr>
              <p:nvPr>
                <p:extLst>
                  <p:ext uri="{D42A27DB-BD31-4B8C-83A1-F6EECF244321}">
                    <p14:modId xmlns:p14="http://schemas.microsoft.com/office/powerpoint/2010/main" val="1140473600"/>
                  </p:ext>
                </p:extLst>
              </p:nvPr>
            </p:nvGraphicFramePr>
            <p:xfrm>
              <a:off x="530351" y="1516169"/>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6"/>
                          <a:stretch>
                            <a:fillRect l="-1205" t="-8197" r="-707229" b="-624590"/>
                          </a:stretch>
                        </a:blipFill>
                      </a:tcPr>
                    </a:tc>
                    <a:tc>
                      <a:txBody>
                        <a:bodyPr/>
                        <a:lstStyle/>
                        <a:p>
                          <a:endParaRPr lang="en-US"/>
                        </a:p>
                      </a:txBody>
                      <a:tcPr>
                        <a:blipFill>
                          <a:blip r:embed="rId6"/>
                          <a:stretch>
                            <a:fillRect l="-100000" t="-8197" r="-598810" b="-624590"/>
                          </a:stretch>
                        </a:blipFill>
                      </a:tcPr>
                    </a:tc>
                    <a:tc>
                      <a:txBody>
                        <a:bodyPr/>
                        <a:lstStyle/>
                        <a:p>
                          <a:endParaRPr lang="en-US"/>
                        </a:p>
                      </a:txBody>
                      <a:tcPr>
                        <a:blipFill>
                          <a:blip r:embed="rId6"/>
                          <a:stretch>
                            <a:fillRect l="-202410" t="-8197" r="-506024" b="-624590"/>
                          </a:stretch>
                        </a:blipFill>
                      </a:tcPr>
                    </a:tc>
                    <a:tc>
                      <a:txBody>
                        <a:bodyPr/>
                        <a:lstStyle/>
                        <a:p>
                          <a:endParaRPr lang="en-US"/>
                        </a:p>
                      </a:txBody>
                      <a:tcPr>
                        <a:blipFill>
                          <a:blip r:embed="rId6"/>
                          <a:stretch>
                            <a:fillRect l="-302410" t="-8197" r="-406024" b="-624590"/>
                          </a:stretch>
                        </a:blipFill>
                      </a:tcPr>
                    </a:tc>
                    <a:tc>
                      <a:txBody>
                        <a:bodyPr/>
                        <a:lstStyle/>
                        <a:p>
                          <a:endParaRPr lang="en-US"/>
                        </a:p>
                      </a:txBody>
                      <a:tcPr>
                        <a:blipFill>
                          <a:blip r:embed="rId6"/>
                          <a:stretch>
                            <a:fillRect l="-402410" t="-8197" r="-306024" b="-624590"/>
                          </a:stretch>
                        </a:blipFill>
                      </a:tcPr>
                    </a:tc>
                    <a:tc>
                      <a:txBody>
                        <a:bodyPr/>
                        <a:lstStyle/>
                        <a:p>
                          <a:endParaRPr lang="en-US"/>
                        </a:p>
                      </a:txBody>
                      <a:tcPr>
                        <a:blipFill>
                          <a:blip r:embed="rId6"/>
                          <a:stretch>
                            <a:fillRect l="-496429" t="-8197" r="-202381" b="-624590"/>
                          </a:stretch>
                        </a:blipFill>
                      </a:tcPr>
                    </a:tc>
                    <a:tc>
                      <a:txBody>
                        <a:bodyPr/>
                        <a:lstStyle/>
                        <a:p>
                          <a:endParaRPr lang="en-US"/>
                        </a:p>
                      </a:txBody>
                      <a:tcPr>
                        <a:blipFill>
                          <a:blip r:embed="rId6"/>
                          <a:stretch>
                            <a:fillRect l="-603614" t="-8197" r="-104819" b="-624590"/>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C481FC-0181-C12E-0014-B751BB754C81}"/>
                  </a:ext>
                </a:extLst>
              </p:cNvPr>
              <p:cNvSpPr txBox="1"/>
              <p:nvPr/>
            </p:nvSpPr>
            <p:spPr>
              <a:xfrm>
                <a:off x="1072038" y="4242750"/>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90C481FC-0181-C12E-0014-B751BB754C81}"/>
                  </a:ext>
                </a:extLst>
              </p:cNvPr>
              <p:cNvSpPr txBox="1">
                <a:spLocks noRot="1" noChangeAspect="1" noMove="1" noResize="1" noEditPoints="1" noAdjustHandles="1" noChangeArrowheads="1" noChangeShapeType="1" noTextEdit="1"/>
              </p:cNvSpPr>
              <p:nvPr/>
            </p:nvSpPr>
            <p:spPr>
              <a:xfrm>
                <a:off x="1072038" y="4242750"/>
                <a:ext cx="482824" cy="461665"/>
              </a:xfrm>
              <a:prstGeom prst="rect">
                <a:avLst/>
              </a:prstGeom>
              <a:blipFill>
                <a:blip r:embed="rId7"/>
                <a:stretch>
                  <a:fillRect/>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D4B11334-195B-DCE1-51B2-EE70E4E7D5C2}"/>
              </a:ext>
            </a:extLst>
          </p:cNvPr>
          <p:cNvSpPr/>
          <p:nvPr/>
        </p:nvSpPr>
        <p:spPr>
          <a:xfrm>
            <a:off x="783379" y="4242750"/>
            <a:ext cx="1060142"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DC8BAB24-8F64-05EF-BD29-2350E0AF2851}"/>
              </a:ext>
            </a:extLst>
          </p:cNvPr>
          <p:cNvPicPr>
            <a:picLocks noChangeAspect="1"/>
          </p:cNvPicPr>
          <p:nvPr/>
        </p:nvPicPr>
        <p:blipFill rotWithShape="1">
          <a:blip r:embed="rId8"/>
          <a:srcRect l="113"/>
          <a:stretch/>
        </p:blipFill>
        <p:spPr>
          <a:xfrm>
            <a:off x="5025758" y="1746741"/>
            <a:ext cx="6752101" cy="21626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0D2C69-3E5B-9CC8-B93B-BDCAFC042594}"/>
                  </a:ext>
                </a:extLst>
              </p:cNvPr>
              <p:cNvSpPr txBox="1"/>
              <p:nvPr/>
            </p:nvSpPr>
            <p:spPr>
              <a:xfrm>
                <a:off x="3321462" y="4242750"/>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4" name="TextBox 3">
                <a:extLst>
                  <a:ext uri="{FF2B5EF4-FFF2-40B4-BE49-F238E27FC236}">
                    <a16:creationId xmlns:a16="http://schemas.microsoft.com/office/drawing/2014/main" id="{220D2C69-3E5B-9CC8-B93B-BDCAFC042594}"/>
                  </a:ext>
                </a:extLst>
              </p:cNvPr>
              <p:cNvSpPr txBox="1">
                <a:spLocks noRot="1" noChangeAspect="1" noMove="1" noResize="1" noEditPoints="1" noAdjustHandles="1" noChangeArrowheads="1" noChangeShapeType="1" noTextEdit="1"/>
              </p:cNvSpPr>
              <p:nvPr/>
            </p:nvSpPr>
            <p:spPr>
              <a:xfrm>
                <a:off x="3321462" y="4242750"/>
                <a:ext cx="482824" cy="461665"/>
              </a:xfrm>
              <a:prstGeom prst="rect">
                <a:avLst/>
              </a:prstGeom>
              <a:blipFill>
                <a:blip r:embed="rId7"/>
                <a:stretch>
                  <a:fillRect/>
                </a:stretch>
              </a:blipFill>
            </p:spPr>
            <p:txBody>
              <a:bodyPr/>
              <a:lstStyle/>
              <a:p>
                <a:r>
                  <a:rPr lang="en-US">
                    <a:noFill/>
                  </a:rPr>
                  <a:t> </a:t>
                </a:r>
              </a:p>
            </p:txBody>
          </p:sp>
        </mc:Fallback>
      </mc:AlternateContent>
      <p:sp>
        <p:nvSpPr>
          <p:cNvPr id="12" name="Freeform: Shape 11">
            <a:extLst>
              <a:ext uri="{FF2B5EF4-FFF2-40B4-BE49-F238E27FC236}">
                <a16:creationId xmlns:a16="http://schemas.microsoft.com/office/drawing/2014/main" id="{8730C7C2-036B-0C5A-3D2D-9F39AAF16AF0}"/>
              </a:ext>
            </a:extLst>
          </p:cNvPr>
          <p:cNvSpPr/>
          <p:nvPr/>
        </p:nvSpPr>
        <p:spPr>
          <a:xfrm>
            <a:off x="3267455" y="4242750"/>
            <a:ext cx="593841"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0259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089F694-CBBE-DF20-DF29-53E3CEA09E39}"/>
                  </a:ext>
                </a:extLst>
              </p:cNvPr>
              <p:cNvGraphicFramePr>
                <a:graphicFrameLocks noGrp="1"/>
              </p:cNvGraphicFramePr>
              <p:nvPr>
                <p:extLst>
                  <p:ext uri="{D42A27DB-BD31-4B8C-83A1-F6EECF244321}">
                    <p14:modId xmlns:p14="http://schemas.microsoft.com/office/powerpoint/2010/main" val="261445426"/>
                  </p:ext>
                </p:extLst>
              </p:nvPr>
            </p:nvGraphicFramePr>
            <p:xfrm>
              <a:off x="2998148" y="520576"/>
              <a:ext cx="8968955" cy="3072488"/>
            </p:xfrm>
            <a:graphic>
              <a:graphicData uri="http://schemas.openxmlformats.org/drawingml/2006/table">
                <a:tbl>
                  <a:tblPr firstRow="1" bandRow="1">
                    <a:tableStyleId>{5C22544A-7EE6-4342-B048-85BDC9FD1C3A}</a:tableStyleId>
                  </a:tblPr>
                  <a:tblGrid>
                    <a:gridCol w="1451853">
                      <a:extLst>
                        <a:ext uri="{9D8B030D-6E8A-4147-A177-3AD203B41FA5}">
                          <a16:colId xmlns:a16="http://schemas.microsoft.com/office/drawing/2014/main" val="1443995954"/>
                        </a:ext>
                      </a:extLst>
                    </a:gridCol>
                    <a:gridCol w="2298925">
                      <a:extLst>
                        <a:ext uri="{9D8B030D-6E8A-4147-A177-3AD203B41FA5}">
                          <a16:colId xmlns:a16="http://schemas.microsoft.com/office/drawing/2014/main" val="1232178990"/>
                        </a:ext>
                      </a:extLst>
                    </a:gridCol>
                    <a:gridCol w="1834896">
                      <a:extLst>
                        <a:ext uri="{9D8B030D-6E8A-4147-A177-3AD203B41FA5}">
                          <a16:colId xmlns:a16="http://schemas.microsoft.com/office/drawing/2014/main" val="480757363"/>
                        </a:ext>
                      </a:extLst>
                    </a:gridCol>
                    <a:gridCol w="1969008">
                      <a:extLst>
                        <a:ext uri="{9D8B030D-6E8A-4147-A177-3AD203B41FA5}">
                          <a16:colId xmlns:a16="http://schemas.microsoft.com/office/drawing/2014/main" val="1303150463"/>
                        </a:ext>
                      </a:extLst>
                    </a:gridCol>
                    <a:gridCol w="1414273">
                      <a:extLst>
                        <a:ext uri="{9D8B030D-6E8A-4147-A177-3AD203B41FA5}">
                          <a16:colId xmlns:a16="http://schemas.microsoft.com/office/drawing/2014/main" val="1950453811"/>
                        </a:ext>
                      </a:extLst>
                    </a:gridCol>
                  </a:tblGrid>
                  <a:tr h="768122">
                    <a:tc>
                      <a:txBody>
                        <a:bodyPr/>
                        <a:lstStyle/>
                        <a:p>
                          <a:pPr algn="ctr"/>
                          <a:r>
                            <a:rPr lang="en-US" dirty="0"/>
                            <a:t>Relationship</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Symbol</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First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Second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Also known as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356433574"/>
                      </a:ext>
                    </a:extLst>
                  </a:tr>
                  <a:tr h="768122">
                    <a:tc>
                      <a:txBody>
                        <a:bodyPr/>
                        <a:lstStyle/>
                        <a:p>
                          <a:pPr algn="l"/>
                          <a:r>
                            <a:rPr lang="en-US" dirty="0"/>
                            <a:t>Statement equality</a:t>
                          </a:r>
                          <a:endParaRPr lang="en-US" dirty="0">
                            <a:latin typeface="Cambria Math" panose="02040503050406030204" pitchFamily="18" charset="0"/>
                            <a:ea typeface="Cambria Math" panose="02040503050406030204" pitchFamily="18"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2</m:t>
                                    </m:r>
                                  </m:sub>
                                </m:sSub>
                              </m:oMath>
                            </m:oMathPara>
                          </a14:m>
                          <a:endParaRPr lang="en-US" b="0" dirty="0"/>
                        </a:p>
                      </a:txBody>
                      <a:tcPr anchor="ctr"/>
                    </a:tc>
                    <a:tc>
                      <a:txBody>
                        <a:bodyPr/>
                        <a:lstStyle/>
                        <a:p>
                          <a:pPr algn="ct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“I cigni sono uccelli”</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Semantic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940638742"/>
                      </a:ext>
                    </a:extLst>
                  </a:tr>
                  <a:tr h="768122">
                    <a:tc>
                      <a:txBody>
                        <a:bodyPr/>
                        <a:lstStyle/>
                        <a:p>
                          <a:pPr algn="l"/>
                          <a:r>
                            <a:rPr lang="en-US" dirty="0"/>
                            <a:t>Statement equivalence</a:t>
                          </a:r>
                          <a:endParaRPr lang="en-US" dirty="0">
                            <a:latin typeface="Cambria Math" panose="02040503050406030204" pitchFamily="18" charset="0"/>
                            <a:ea typeface="Cambria Math" panose="02040503050406030204" pitchFamily="18"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1</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2</m:t>
                                    </m:r>
                                  </m:sub>
                                </m:sSub>
                              </m:oMath>
                            </m:oMathPara>
                          </a14:m>
                          <a:endParaRPr lang="en-US"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“Swans have feathers”</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Logical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891239013"/>
                      </a:ext>
                    </a:extLst>
                  </a:tr>
                  <a:tr h="768122">
                    <a:tc>
                      <a:txBody>
                        <a:bodyPr/>
                        <a:lstStyle/>
                        <a:p>
                          <a:pPr algn="l"/>
                          <a:r>
                            <a:rPr lang="en-US" dirty="0"/>
                            <a:t>Truth equality</a:t>
                          </a:r>
                          <a:endParaRPr lang="en-US" dirty="0">
                            <a:latin typeface="Cambria Math" panose="02040503050406030204" pitchFamily="18" charset="0"/>
                            <a:ea typeface="Cambria Math" panose="020405030504060302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truth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1</m:t>
                                        </m:r>
                                      </m:sub>
                                    </m:sSub>
                                  </m:e>
                                </m:d>
                                <m:r>
                                  <a:rPr lang="en-US" b="0" i="0" smtClean="0">
                                    <a:latin typeface="Cambria Math" panose="02040503050406030204" pitchFamily="18" charset="0"/>
                                  </a:rPr>
                                  <m:t>=</m:t>
                                </m:r>
                                <m:r>
                                  <m:rPr>
                                    <m:sty m:val="p"/>
                                  </m:rPr>
                                  <a:rPr lang="en-US" b="0" i="0" smtClean="0">
                                    <a:latin typeface="Cambria Math" panose="02040503050406030204" pitchFamily="18" charset="0"/>
                                  </a:rPr>
                                  <m:t>truth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smtClean="0">
                                            <a:latin typeface="Cambria Math" panose="02040503050406030204" pitchFamily="18" charset="0"/>
                                          </a:rPr>
                                          <m:t>𝑠</m:t>
                                        </m:r>
                                      </m:e>
                                      <m:sub>
                                        <m:r>
                                          <a:rPr lang="en-US" b="0" smtClean="0">
                                            <a:latin typeface="Cambria Math" panose="02040503050406030204" pitchFamily="18" charset="0"/>
                                          </a:rPr>
                                          <m:t>2</m:t>
                                        </m:r>
                                      </m:sub>
                                    </m:sSub>
                                  </m:e>
                                </m:d>
                              </m:oMath>
                            </m:oMathPara>
                          </a14:m>
                          <a:endParaRPr lang="en-US" b="0" dirty="0">
                            <a:latin typeface="Cambria Math" panose="02040503050406030204" pitchFamily="18" charset="0"/>
                            <a:ea typeface="Cambria Math"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“The earth is round”</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Material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688079669"/>
                      </a:ext>
                    </a:extLst>
                  </a:tr>
                </a:tbl>
              </a:graphicData>
            </a:graphic>
          </p:graphicFrame>
        </mc:Choice>
        <mc:Fallback xmlns="">
          <p:graphicFrame>
            <p:nvGraphicFramePr>
              <p:cNvPr id="7" name="Table 6">
                <a:extLst>
                  <a:ext uri="{FF2B5EF4-FFF2-40B4-BE49-F238E27FC236}">
                    <a16:creationId xmlns:a16="http://schemas.microsoft.com/office/drawing/2014/main" id="{1089F694-CBBE-DF20-DF29-53E3CEA09E39}"/>
                  </a:ext>
                </a:extLst>
              </p:cNvPr>
              <p:cNvGraphicFramePr>
                <a:graphicFrameLocks noGrp="1"/>
              </p:cNvGraphicFramePr>
              <p:nvPr>
                <p:extLst>
                  <p:ext uri="{D42A27DB-BD31-4B8C-83A1-F6EECF244321}">
                    <p14:modId xmlns:p14="http://schemas.microsoft.com/office/powerpoint/2010/main" val="261445426"/>
                  </p:ext>
                </p:extLst>
              </p:nvPr>
            </p:nvGraphicFramePr>
            <p:xfrm>
              <a:off x="2998148" y="520576"/>
              <a:ext cx="8968955" cy="3072488"/>
            </p:xfrm>
            <a:graphic>
              <a:graphicData uri="http://schemas.openxmlformats.org/drawingml/2006/table">
                <a:tbl>
                  <a:tblPr firstRow="1" bandRow="1">
                    <a:tableStyleId>{5C22544A-7EE6-4342-B048-85BDC9FD1C3A}</a:tableStyleId>
                  </a:tblPr>
                  <a:tblGrid>
                    <a:gridCol w="1451853">
                      <a:extLst>
                        <a:ext uri="{9D8B030D-6E8A-4147-A177-3AD203B41FA5}">
                          <a16:colId xmlns:a16="http://schemas.microsoft.com/office/drawing/2014/main" val="1443995954"/>
                        </a:ext>
                      </a:extLst>
                    </a:gridCol>
                    <a:gridCol w="2298925">
                      <a:extLst>
                        <a:ext uri="{9D8B030D-6E8A-4147-A177-3AD203B41FA5}">
                          <a16:colId xmlns:a16="http://schemas.microsoft.com/office/drawing/2014/main" val="1232178990"/>
                        </a:ext>
                      </a:extLst>
                    </a:gridCol>
                    <a:gridCol w="1834896">
                      <a:extLst>
                        <a:ext uri="{9D8B030D-6E8A-4147-A177-3AD203B41FA5}">
                          <a16:colId xmlns:a16="http://schemas.microsoft.com/office/drawing/2014/main" val="480757363"/>
                        </a:ext>
                      </a:extLst>
                    </a:gridCol>
                    <a:gridCol w="1969008">
                      <a:extLst>
                        <a:ext uri="{9D8B030D-6E8A-4147-A177-3AD203B41FA5}">
                          <a16:colId xmlns:a16="http://schemas.microsoft.com/office/drawing/2014/main" val="1303150463"/>
                        </a:ext>
                      </a:extLst>
                    </a:gridCol>
                    <a:gridCol w="1414273">
                      <a:extLst>
                        <a:ext uri="{9D8B030D-6E8A-4147-A177-3AD203B41FA5}">
                          <a16:colId xmlns:a16="http://schemas.microsoft.com/office/drawing/2014/main" val="1950453811"/>
                        </a:ext>
                      </a:extLst>
                    </a:gridCol>
                  </a:tblGrid>
                  <a:tr h="768122">
                    <a:tc>
                      <a:txBody>
                        <a:bodyPr/>
                        <a:lstStyle/>
                        <a:p>
                          <a:pPr algn="ctr"/>
                          <a:r>
                            <a:rPr lang="en-US" dirty="0"/>
                            <a:t>Relationship</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Symbol</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First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Second statement</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t>Also known as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356433574"/>
                      </a:ext>
                    </a:extLst>
                  </a:tr>
                  <a:tr h="768122">
                    <a:tc>
                      <a:txBody>
                        <a:bodyPr/>
                        <a:lstStyle/>
                        <a:p>
                          <a:pPr algn="l"/>
                          <a:r>
                            <a:rPr lang="en-US" dirty="0"/>
                            <a:t>Statement equality</a:t>
                          </a:r>
                          <a:endParaRPr lang="en-US" dirty="0">
                            <a:latin typeface="Cambria Math" panose="02040503050406030204" pitchFamily="18" charset="0"/>
                            <a:ea typeface="Cambria Math" panose="02040503050406030204" pitchFamily="18" charset="0"/>
                          </a:endParaRPr>
                        </a:p>
                      </a:txBody>
                      <a:tcPr anchor="ctr"/>
                    </a:tc>
                    <a:tc>
                      <a:txBody>
                        <a:bodyPr/>
                        <a:lstStyle/>
                        <a:p>
                          <a:endParaRPr lang="en-US"/>
                        </a:p>
                      </a:txBody>
                      <a:tcPr anchor="ctr">
                        <a:blipFill>
                          <a:blip r:embed="rId2"/>
                          <a:stretch>
                            <a:fillRect l="-63228" t="-100000" r="-227778" b="-202362"/>
                          </a:stretch>
                        </a:blipFill>
                      </a:tcPr>
                    </a:tc>
                    <a:tc>
                      <a:txBody>
                        <a:bodyPr/>
                        <a:lstStyle/>
                        <a:p>
                          <a:pPr algn="ct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“I cigni sono uccelli”</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Semantic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1940638742"/>
                      </a:ext>
                    </a:extLst>
                  </a:tr>
                  <a:tr h="768122">
                    <a:tc>
                      <a:txBody>
                        <a:bodyPr/>
                        <a:lstStyle/>
                        <a:p>
                          <a:pPr algn="l"/>
                          <a:r>
                            <a:rPr lang="en-US" dirty="0"/>
                            <a:t>Statement equivalence</a:t>
                          </a:r>
                          <a:endParaRPr lang="en-US" dirty="0">
                            <a:latin typeface="Cambria Math" panose="02040503050406030204" pitchFamily="18" charset="0"/>
                            <a:ea typeface="Cambria Math" panose="02040503050406030204" pitchFamily="18" charset="0"/>
                          </a:endParaRPr>
                        </a:p>
                      </a:txBody>
                      <a:tcPr anchor="ctr"/>
                    </a:tc>
                    <a:tc>
                      <a:txBody>
                        <a:bodyPr/>
                        <a:lstStyle/>
                        <a:p>
                          <a:endParaRPr lang="en-US"/>
                        </a:p>
                      </a:txBody>
                      <a:tcPr anchor="ctr">
                        <a:blipFill>
                          <a:blip r:embed="rId2"/>
                          <a:stretch>
                            <a:fillRect l="-63228" t="-201587" r="-227778" b="-10396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“Swans have feathers”</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Logical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2891239013"/>
                      </a:ext>
                    </a:extLst>
                  </a:tr>
                  <a:tr h="768122">
                    <a:tc>
                      <a:txBody>
                        <a:bodyPr/>
                        <a:lstStyle/>
                        <a:p>
                          <a:pPr algn="l"/>
                          <a:r>
                            <a:rPr lang="en-US" dirty="0"/>
                            <a:t>Truth equality</a:t>
                          </a:r>
                          <a:endParaRPr lang="en-US" dirty="0">
                            <a:latin typeface="Cambria Math" panose="02040503050406030204" pitchFamily="18" charset="0"/>
                            <a:ea typeface="Cambria Math" panose="02040503050406030204" pitchFamily="18" charset="0"/>
                          </a:endParaRPr>
                        </a:p>
                      </a:txBody>
                      <a:tcPr anchor="ctr"/>
                    </a:tc>
                    <a:tc>
                      <a:txBody>
                        <a:bodyPr/>
                        <a:lstStyle/>
                        <a:p>
                          <a:endParaRPr lang="en-US"/>
                        </a:p>
                      </a:txBody>
                      <a:tcPr anchor="ctr">
                        <a:blipFill>
                          <a:blip r:embed="rId2"/>
                          <a:stretch>
                            <a:fillRect l="-63228" t="-301587" r="-227778" b="-3968"/>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“Swans are birds”</a:t>
                          </a:r>
                          <a:endParaRPr lang="en-US" i="1" dirty="0">
                            <a:latin typeface="Cambria Math" panose="02040503050406030204" pitchFamily="18" charset="0"/>
                            <a:ea typeface="Cambria Math" panose="02040503050406030204" pitchFamily="18" charset="0"/>
                          </a:endParaRPr>
                        </a:p>
                      </a:txBody>
                      <a:tcPr anchor="ctr"/>
                    </a:tc>
                    <a:tc>
                      <a:txBody>
                        <a:bodyPr/>
                        <a:lstStyle/>
                        <a:p>
                          <a:pPr algn="ctr"/>
                          <a:r>
                            <a:rPr lang="en-US" dirty="0"/>
                            <a:t>“The earth is round”</a:t>
                          </a:r>
                          <a:endParaRPr lang="en-US" i="1" dirty="0">
                            <a:latin typeface="Cambria Math" panose="02040503050406030204" pitchFamily="18" charset="0"/>
                            <a:ea typeface="Cambria Math" panose="02040503050406030204" pitchFamily="18" charset="0"/>
                          </a:endParaRPr>
                        </a:p>
                      </a:txBody>
                      <a:tcPr anchor="ctr"/>
                    </a:tc>
                    <a:tc>
                      <a:txBody>
                        <a:bodyPr/>
                        <a:lstStyle/>
                        <a:p>
                          <a:pPr algn="l"/>
                          <a:r>
                            <a:rPr lang="en-US" dirty="0"/>
                            <a:t>Material equivalence</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val="3688079669"/>
                      </a:ext>
                    </a:extLst>
                  </a:tr>
                </a:tbl>
              </a:graphicData>
            </a:graphic>
          </p:graphicFrame>
        </mc:Fallback>
      </mc:AlternateContent>
      <p:sp>
        <p:nvSpPr>
          <p:cNvPr id="8" name="TextBox 7">
            <a:extLst>
              <a:ext uri="{FF2B5EF4-FFF2-40B4-BE49-F238E27FC236}">
                <a16:creationId xmlns:a16="http://schemas.microsoft.com/office/drawing/2014/main" id="{8C78992B-1069-4868-4269-30832A8DE28E}"/>
              </a:ext>
            </a:extLst>
          </p:cNvPr>
          <p:cNvSpPr txBox="1"/>
          <p:nvPr/>
        </p:nvSpPr>
        <p:spPr>
          <a:xfrm>
            <a:off x="79902" y="399369"/>
            <a:ext cx="2905601" cy="2862322"/>
          </a:xfrm>
          <a:prstGeom prst="rect">
            <a:avLst/>
          </a:prstGeom>
          <a:noFill/>
        </p:spPr>
        <p:txBody>
          <a:bodyPr wrap="square" rtlCol="0">
            <a:spAutoFit/>
          </a:bodyPr>
          <a:lstStyle/>
          <a:p>
            <a:r>
              <a:rPr lang="en-US" sz="3600" dirty="0"/>
              <a:t>Three types of equivalence relationships among statements</a:t>
            </a:r>
          </a:p>
        </p:txBody>
      </p:sp>
      <p:sp>
        <p:nvSpPr>
          <p:cNvPr id="9" name="TextBox 8">
            <a:extLst>
              <a:ext uri="{FF2B5EF4-FFF2-40B4-BE49-F238E27FC236}">
                <a16:creationId xmlns:a16="http://schemas.microsoft.com/office/drawing/2014/main" id="{8CF934A3-19AB-3486-8100-EAB1519CF240}"/>
              </a:ext>
            </a:extLst>
          </p:cNvPr>
          <p:cNvSpPr txBox="1"/>
          <p:nvPr/>
        </p:nvSpPr>
        <p:spPr>
          <a:xfrm>
            <a:off x="505968" y="3897946"/>
            <a:ext cx="9175461" cy="461665"/>
          </a:xfrm>
          <a:prstGeom prst="rect">
            <a:avLst/>
          </a:prstGeom>
          <a:noFill/>
        </p:spPr>
        <p:txBody>
          <a:bodyPr wrap="none" rtlCol="0">
            <a:spAutoFit/>
          </a:bodyPr>
          <a:lstStyle/>
          <a:p>
            <a:r>
              <a:rPr lang="en-US" sz="2400" dirty="0">
                <a:solidFill>
                  <a:schemeClr val="accent6">
                    <a:lumMod val="75000"/>
                  </a:schemeClr>
                </a:solidFill>
              </a:rPr>
              <a:t>We can distinguish between the three cases within the same framework</a:t>
            </a:r>
          </a:p>
        </p:txBody>
      </p:sp>
      <p:sp>
        <p:nvSpPr>
          <p:cNvPr id="4" name="TextBox 3">
            <a:extLst>
              <a:ext uri="{FF2B5EF4-FFF2-40B4-BE49-F238E27FC236}">
                <a16:creationId xmlns:a16="http://schemas.microsoft.com/office/drawing/2014/main" id="{4D4C2CD0-E6CD-18D8-F54D-46397C2B5D34}"/>
              </a:ext>
            </a:extLst>
          </p:cNvPr>
          <p:cNvSpPr txBox="1"/>
          <p:nvPr/>
        </p:nvSpPr>
        <p:spPr>
          <a:xfrm>
            <a:off x="1224986" y="5174929"/>
            <a:ext cx="6642417" cy="830997"/>
          </a:xfrm>
          <a:prstGeom prst="rect">
            <a:avLst/>
          </a:prstGeom>
          <a:noFill/>
        </p:spPr>
        <p:txBody>
          <a:bodyPr wrap="square" rtlCol="0">
            <a:spAutoFit/>
          </a:bodyPr>
          <a:lstStyle/>
          <a:p>
            <a:r>
              <a:rPr lang="en-US" sz="2400" dirty="0"/>
              <a:t>From now on, if otherwise stated, by statement we mean an equivalence class of statements</a:t>
            </a:r>
          </a:p>
        </p:txBody>
      </p:sp>
    </p:spTree>
    <p:extLst>
      <p:ext uri="{BB962C8B-B14F-4D97-AF65-F5344CB8AC3E}">
        <p14:creationId xmlns:p14="http://schemas.microsoft.com/office/powerpoint/2010/main" val="314944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815B1E-D11F-A67D-F521-D0AFA5330052}"/>
              </a:ext>
            </a:extLst>
          </p:cNvPr>
          <p:cNvPicPr>
            <a:picLocks noChangeAspect="1"/>
          </p:cNvPicPr>
          <p:nvPr/>
        </p:nvPicPr>
        <p:blipFill>
          <a:blip r:embed="rId2"/>
          <a:stretch>
            <a:fillRect/>
          </a:stretch>
        </p:blipFill>
        <p:spPr>
          <a:xfrm>
            <a:off x="198032" y="203064"/>
            <a:ext cx="8639163" cy="518350"/>
          </a:xfrm>
          <a:prstGeom prst="rect">
            <a:avLst/>
          </a:prstGeom>
        </p:spPr>
      </p:pic>
      <p:pic>
        <p:nvPicPr>
          <p:cNvPr id="5" name="Picture 4">
            <a:extLst>
              <a:ext uri="{FF2B5EF4-FFF2-40B4-BE49-F238E27FC236}">
                <a16:creationId xmlns:a16="http://schemas.microsoft.com/office/drawing/2014/main" id="{73A6E173-5287-71B7-D569-15972D5AF6BB}"/>
              </a:ext>
            </a:extLst>
          </p:cNvPr>
          <p:cNvPicPr>
            <a:picLocks noChangeAspect="1"/>
          </p:cNvPicPr>
          <p:nvPr/>
        </p:nvPicPr>
        <p:blipFill>
          <a:blip r:embed="rId3"/>
          <a:stretch>
            <a:fillRect/>
          </a:stretch>
        </p:blipFill>
        <p:spPr>
          <a:xfrm>
            <a:off x="198032" y="721414"/>
            <a:ext cx="8639163" cy="1913561"/>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7F3896-15CF-44E0-3CD9-B593AA2FDEC4}"/>
                  </a:ext>
                </a:extLst>
              </p:cNvPr>
              <p:cNvSpPr txBox="1"/>
              <p:nvPr/>
            </p:nvSpPr>
            <p:spPr>
              <a:xfrm>
                <a:off x="5691453" y="3490655"/>
                <a:ext cx="6058069" cy="461665"/>
              </a:xfrm>
              <a:prstGeom prst="rect">
                <a:avLst/>
              </a:prstGeom>
              <a:noFill/>
            </p:spPr>
            <p:txBody>
              <a:bodyPr wrap="none" rtlCol="0">
                <a:spAutoFit/>
              </a:bodyPr>
              <a:lstStyle/>
              <a:p>
                <a:r>
                  <a:rPr lang="en-US" sz="2400" dirty="0"/>
                  <a:t>That animal is a cat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That animal is a mammal</a:t>
                </a:r>
              </a:p>
            </p:txBody>
          </p:sp>
        </mc:Choice>
        <mc:Fallback xmlns="">
          <p:sp>
            <p:nvSpPr>
              <p:cNvPr id="23" name="TextBox 22">
                <a:extLst>
                  <a:ext uri="{FF2B5EF4-FFF2-40B4-BE49-F238E27FC236}">
                    <a16:creationId xmlns:a16="http://schemas.microsoft.com/office/drawing/2014/main" id="{3C7F3896-15CF-44E0-3CD9-B593AA2FDEC4}"/>
                  </a:ext>
                </a:extLst>
              </p:cNvPr>
              <p:cNvSpPr txBox="1">
                <a:spLocks noRot="1" noChangeAspect="1" noMove="1" noResize="1" noEditPoints="1" noAdjustHandles="1" noChangeArrowheads="1" noChangeShapeType="1" noTextEdit="1"/>
              </p:cNvSpPr>
              <p:nvPr/>
            </p:nvSpPr>
            <p:spPr>
              <a:xfrm>
                <a:off x="5691453" y="3490655"/>
                <a:ext cx="6058069" cy="461665"/>
              </a:xfrm>
              <a:prstGeom prst="rect">
                <a:avLst/>
              </a:prstGeom>
              <a:blipFill>
                <a:blip r:embed="rId4"/>
                <a:stretch>
                  <a:fillRect l="-1611" t="-10667" r="-705" b="-30667"/>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FDDAD78-EC26-E93C-FF31-56C57A73F383}"/>
              </a:ext>
            </a:extLst>
          </p:cNvPr>
          <p:cNvGrpSpPr/>
          <p:nvPr/>
        </p:nvGrpSpPr>
        <p:grpSpPr>
          <a:xfrm>
            <a:off x="5463764" y="2947399"/>
            <a:ext cx="6354368" cy="461665"/>
            <a:chOff x="4134320" y="2844225"/>
            <a:chExt cx="6354368" cy="46166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CCBF0A-B224-B82F-2862-2AA75F0C5C4E}"/>
                    </a:ext>
                  </a:extLst>
                </p:cNvPr>
                <p:cNvSpPr txBox="1"/>
                <p:nvPr/>
              </p:nvSpPr>
              <p:spPr>
                <a:xfrm>
                  <a:off x="4134320" y="2844225"/>
                  <a:ext cx="6354368" cy="461665"/>
                </a:xfrm>
                <a:prstGeom prst="rect">
                  <a:avLst/>
                </a:prstGeom>
                <a:noFill/>
              </p:spPr>
              <p:txBody>
                <a:bodyPr wrap="none" rtlCol="0">
                  <a:spAutoFit/>
                </a:bodyPr>
                <a:lstStyle/>
                <a:p>
                  <a:r>
                    <a:rPr lang="en-US" sz="2400" dirty="0"/>
                    <a:t>That animal is a mammal </a:t>
                  </a:r>
                  <a14:m>
                    <m:oMath xmlns:m="http://schemas.openxmlformats.org/officeDocument/2006/math">
                      <m:r>
                        <a:rPr lang="en-US" sz="2400" b="0" i="1" smtClean="0">
                          <a:latin typeface="Cambria Math" panose="02040503050406030204" pitchFamily="18" charset="0"/>
                          <a:ea typeface="Cambria Math" panose="02040503050406030204" pitchFamily="18" charset="0"/>
                        </a:rPr>
                        <m:t>    </m:t>
                      </m:r>
                    </m:oMath>
                  </a14:m>
                  <a:r>
                    <a:rPr lang="en-US" sz="2400" dirty="0"/>
                    <a:t> That animal lays eggs</a:t>
                  </a:r>
                </a:p>
              </p:txBody>
            </p:sp>
          </mc:Choice>
          <mc:Fallback xmlns="">
            <p:sp>
              <p:nvSpPr>
                <p:cNvPr id="8" name="TextBox 7">
                  <a:extLst>
                    <a:ext uri="{FF2B5EF4-FFF2-40B4-BE49-F238E27FC236}">
                      <a16:creationId xmlns:a16="http://schemas.microsoft.com/office/drawing/2014/main" id="{DFCCBF0A-B224-B82F-2862-2AA75F0C5C4E}"/>
                    </a:ext>
                  </a:extLst>
                </p:cNvPr>
                <p:cNvSpPr txBox="1">
                  <a:spLocks noRot="1" noChangeAspect="1" noMove="1" noResize="1" noEditPoints="1" noAdjustHandles="1" noChangeArrowheads="1" noChangeShapeType="1" noTextEdit="1"/>
                </p:cNvSpPr>
                <p:nvPr/>
              </p:nvSpPr>
              <p:spPr>
                <a:xfrm>
                  <a:off x="4134320" y="2844225"/>
                  <a:ext cx="6354368" cy="461665"/>
                </a:xfrm>
                <a:prstGeom prst="rect">
                  <a:avLst/>
                </a:prstGeom>
                <a:blipFill>
                  <a:blip r:embed="rId5"/>
                  <a:stretch>
                    <a:fillRect l="-1438" t="-10526" r="-671" b="-2894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6B1616E2-7292-131C-3DDE-F16399FFA1CF}"/>
                </a:ext>
              </a:extLst>
            </p:cNvPr>
            <p:cNvGrpSpPr/>
            <p:nvPr/>
          </p:nvGrpSpPr>
          <p:grpSpPr>
            <a:xfrm>
              <a:off x="7391044" y="2994148"/>
              <a:ext cx="208695" cy="161818"/>
              <a:chOff x="4534757" y="3834629"/>
              <a:chExt cx="208695" cy="161818"/>
            </a:xfrm>
          </p:grpSpPr>
          <p:sp>
            <p:nvSpPr>
              <p:cNvPr id="24" name="Freeform: Shape 23">
                <a:extLst>
                  <a:ext uri="{FF2B5EF4-FFF2-40B4-BE49-F238E27FC236}">
                    <a16:creationId xmlns:a16="http://schemas.microsoft.com/office/drawing/2014/main" id="{DA7F4F95-518E-759B-6F10-DE9D3CA0F8EE}"/>
                  </a:ext>
                </a:extLst>
              </p:cNvPr>
              <p:cNvSpPr/>
              <p:nvPr/>
            </p:nvSpPr>
            <p:spPr>
              <a:xfrm>
                <a:off x="4534757" y="3834629"/>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Freeform: Shape 27">
                <a:extLst>
                  <a:ext uri="{FF2B5EF4-FFF2-40B4-BE49-F238E27FC236}">
                    <a16:creationId xmlns:a16="http://schemas.microsoft.com/office/drawing/2014/main" id="{F05C55A5-581C-488F-C6DA-C0E7D2714E65}"/>
                  </a:ext>
                </a:extLst>
              </p:cNvPr>
              <p:cNvSpPr/>
              <p:nvPr/>
            </p:nvSpPr>
            <p:spPr>
              <a:xfrm>
                <a:off x="4534757" y="3929626"/>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F7F4CEC-C7E8-0608-CB6E-2882F0D7227E}"/>
                  </a:ext>
                </a:extLst>
              </p:cNvPr>
              <p:cNvGraphicFramePr>
                <a:graphicFrameLocks noGrp="1"/>
              </p:cNvGraphicFramePr>
              <p:nvPr>
                <p:extLst>
                  <p:ext uri="{D42A27DB-BD31-4B8C-83A1-F6EECF244321}">
                    <p14:modId xmlns:p14="http://schemas.microsoft.com/office/powerpoint/2010/main" val="2058358945"/>
                  </p:ext>
                </p:extLst>
              </p:nvPr>
            </p:nvGraphicFramePr>
            <p:xfrm>
              <a:off x="452336" y="2717081"/>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6" name="Table 5">
                <a:extLst>
                  <a:ext uri="{FF2B5EF4-FFF2-40B4-BE49-F238E27FC236}">
                    <a16:creationId xmlns:a16="http://schemas.microsoft.com/office/drawing/2014/main" id="{DF7F4CEC-C7E8-0608-CB6E-2882F0D7227E}"/>
                  </a:ext>
                </a:extLst>
              </p:cNvPr>
              <p:cNvGraphicFramePr>
                <a:graphicFrameLocks noGrp="1"/>
              </p:cNvGraphicFramePr>
              <p:nvPr>
                <p:extLst>
                  <p:ext uri="{D42A27DB-BD31-4B8C-83A1-F6EECF244321}">
                    <p14:modId xmlns:p14="http://schemas.microsoft.com/office/powerpoint/2010/main" val="2058358945"/>
                  </p:ext>
                </p:extLst>
              </p:nvPr>
            </p:nvGraphicFramePr>
            <p:xfrm>
              <a:off x="452336" y="2717081"/>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6"/>
                          <a:stretch>
                            <a:fillRect l="-1205" t="-8197" r="-706024" b="-624590"/>
                          </a:stretch>
                        </a:blipFill>
                      </a:tcPr>
                    </a:tc>
                    <a:tc>
                      <a:txBody>
                        <a:bodyPr/>
                        <a:lstStyle/>
                        <a:p>
                          <a:endParaRPr lang="en-US"/>
                        </a:p>
                      </a:txBody>
                      <a:tcPr>
                        <a:blipFill>
                          <a:blip r:embed="rId6"/>
                          <a:stretch>
                            <a:fillRect l="-101205" t="-8197" r="-606024" b="-624590"/>
                          </a:stretch>
                        </a:blipFill>
                      </a:tcPr>
                    </a:tc>
                    <a:tc>
                      <a:txBody>
                        <a:bodyPr/>
                        <a:lstStyle/>
                        <a:p>
                          <a:endParaRPr lang="en-US"/>
                        </a:p>
                      </a:txBody>
                      <a:tcPr>
                        <a:blipFill>
                          <a:blip r:embed="rId6"/>
                          <a:stretch>
                            <a:fillRect l="-201205" t="-8197" r="-506024" b="-624590"/>
                          </a:stretch>
                        </a:blipFill>
                      </a:tcPr>
                    </a:tc>
                    <a:tc>
                      <a:txBody>
                        <a:bodyPr/>
                        <a:lstStyle/>
                        <a:p>
                          <a:endParaRPr lang="en-US"/>
                        </a:p>
                      </a:txBody>
                      <a:tcPr>
                        <a:blipFill>
                          <a:blip r:embed="rId6"/>
                          <a:stretch>
                            <a:fillRect l="-297619" t="-8197" r="-400000" b="-624590"/>
                          </a:stretch>
                        </a:blipFill>
                      </a:tcPr>
                    </a:tc>
                    <a:tc>
                      <a:txBody>
                        <a:bodyPr/>
                        <a:lstStyle/>
                        <a:p>
                          <a:endParaRPr lang="en-US"/>
                        </a:p>
                      </a:txBody>
                      <a:tcPr>
                        <a:blipFill>
                          <a:blip r:embed="rId6"/>
                          <a:stretch>
                            <a:fillRect l="-402410" t="-8197" r="-304819" b="-624590"/>
                          </a:stretch>
                        </a:blipFill>
                      </a:tcPr>
                    </a:tc>
                    <a:tc>
                      <a:txBody>
                        <a:bodyPr/>
                        <a:lstStyle/>
                        <a:p>
                          <a:endParaRPr lang="en-US"/>
                        </a:p>
                      </a:txBody>
                      <a:tcPr>
                        <a:blipFill>
                          <a:blip r:embed="rId6"/>
                          <a:stretch>
                            <a:fillRect l="-502410" t="-8197" r="-204819" b="-624590"/>
                          </a:stretch>
                        </a:blipFill>
                      </a:tcPr>
                    </a:tc>
                    <a:tc>
                      <a:txBody>
                        <a:bodyPr/>
                        <a:lstStyle/>
                        <a:p>
                          <a:endParaRPr lang="en-US"/>
                        </a:p>
                      </a:txBody>
                      <a:tcPr>
                        <a:blipFill>
                          <a:blip r:embed="rId6"/>
                          <a:stretch>
                            <a:fillRect l="-602410" t="-8197" r="-104819" b="-624590"/>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A9D17B-FFDC-B4A1-AEBA-75666A3201F1}"/>
                  </a:ext>
                </a:extLst>
              </p:cNvPr>
              <p:cNvSpPr txBox="1"/>
              <p:nvPr/>
            </p:nvSpPr>
            <p:spPr>
              <a:xfrm>
                <a:off x="1156175" y="5398933"/>
                <a:ext cx="4796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5EA9D17B-FFDC-B4A1-AEBA-75666A3201F1}"/>
                  </a:ext>
                </a:extLst>
              </p:cNvPr>
              <p:cNvSpPr txBox="1">
                <a:spLocks noRot="1" noChangeAspect="1" noMove="1" noResize="1" noEditPoints="1" noAdjustHandles="1" noChangeArrowheads="1" noChangeShapeType="1" noTextEdit="1"/>
              </p:cNvSpPr>
              <p:nvPr/>
            </p:nvSpPr>
            <p:spPr>
              <a:xfrm>
                <a:off x="1156175" y="5398933"/>
                <a:ext cx="479618" cy="461665"/>
              </a:xfrm>
              <a:prstGeom prst="rect">
                <a:avLst/>
              </a:prstGeom>
              <a:blipFill>
                <a:blip r:embed="rId7"/>
                <a:stretch>
                  <a:fillRect b="-2667"/>
                </a:stretch>
              </a:blipFill>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DE5822A8-389B-8E28-D2EF-5407F7F608F9}"/>
              </a:ext>
            </a:extLst>
          </p:cNvPr>
          <p:cNvSpPr/>
          <p:nvPr/>
        </p:nvSpPr>
        <p:spPr>
          <a:xfrm>
            <a:off x="1115568" y="5443662"/>
            <a:ext cx="560832"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3A593C13-14B2-243C-053A-25C2C447E577}"/>
              </a:ext>
            </a:extLst>
          </p:cNvPr>
          <p:cNvGrpSpPr/>
          <p:nvPr/>
        </p:nvGrpSpPr>
        <p:grpSpPr>
          <a:xfrm>
            <a:off x="2372868" y="5548856"/>
            <a:ext cx="208695" cy="161818"/>
            <a:chOff x="8872888" y="3249722"/>
            <a:chExt cx="208695" cy="161818"/>
          </a:xfrm>
        </p:grpSpPr>
        <p:sp>
          <p:nvSpPr>
            <p:cNvPr id="11" name="Freeform: Shape 10">
              <a:extLst>
                <a:ext uri="{FF2B5EF4-FFF2-40B4-BE49-F238E27FC236}">
                  <a16:creationId xmlns:a16="http://schemas.microsoft.com/office/drawing/2014/main" id="{72499534-2881-0ACD-CCEC-AB0DD3448680}"/>
                </a:ext>
              </a:extLst>
            </p:cNvPr>
            <p:cNvSpPr/>
            <p:nvPr/>
          </p:nvSpPr>
          <p:spPr>
            <a:xfrm>
              <a:off x="8872888" y="3249722"/>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Freeform: Shape 11">
              <a:extLst>
                <a:ext uri="{FF2B5EF4-FFF2-40B4-BE49-F238E27FC236}">
                  <a16:creationId xmlns:a16="http://schemas.microsoft.com/office/drawing/2014/main" id="{7893C456-99F2-22CF-71C5-121A5EBCD05D}"/>
                </a:ext>
              </a:extLst>
            </p:cNvPr>
            <p:cNvSpPr/>
            <p:nvPr/>
          </p:nvSpPr>
          <p:spPr>
            <a:xfrm>
              <a:off x="8872888" y="3344719"/>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Freeform: Shape 13">
            <a:extLst>
              <a:ext uri="{FF2B5EF4-FFF2-40B4-BE49-F238E27FC236}">
                <a16:creationId xmlns:a16="http://schemas.microsoft.com/office/drawing/2014/main" id="{2F2D690D-A09D-D974-D103-160D5A3B3409}"/>
              </a:ext>
            </a:extLst>
          </p:cNvPr>
          <p:cNvSpPr/>
          <p:nvPr/>
        </p:nvSpPr>
        <p:spPr>
          <a:xfrm>
            <a:off x="2231136" y="5443662"/>
            <a:ext cx="493776"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71766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42B3C-94A7-0D54-8E92-27AC8DF0FC6D}"/>
              </a:ext>
            </a:extLst>
          </p:cNvPr>
          <p:cNvPicPr>
            <a:picLocks noChangeAspect="1"/>
          </p:cNvPicPr>
          <p:nvPr/>
        </p:nvPicPr>
        <p:blipFill>
          <a:blip r:embed="rId2"/>
          <a:stretch>
            <a:fillRect/>
          </a:stretch>
        </p:blipFill>
        <p:spPr>
          <a:xfrm>
            <a:off x="266034" y="211803"/>
            <a:ext cx="8187252" cy="179654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97E81E-8FA7-A7ED-9876-569D673B81AD}"/>
                  </a:ext>
                </a:extLst>
              </p:cNvPr>
              <p:cNvSpPr txBox="1"/>
              <p:nvPr/>
            </p:nvSpPr>
            <p:spPr>
              <a:xfrm>
                <a:off x="266034" y="2308647"/>
                <a:ext cx="8128315" cy="523220"/>
              </a:xfrm>
              <a:prstGeom prst="rect">
                <a:avLst/>
              </a:prstGeom>
              <a:noFill/>
            </p:spPr>
            <p:txBody>
              <a:bodyPr wrap="none" rtlCol="0">
                <a:spAutoFit/>
              </a:bodyPr>
              <a:lstStyle/>
              <a:p>
                <a:r>
                  <a:rPr lang="en-US" sz="2800" dirty="0">
                    <a:solidFill>
                      <a:schemeClr val="accent6">
                        <a:lumMod val="75000"/>
                      </a:schemeClr>
                    </a:solidFill>
                  </a:rPr>
                  <a:t>Narrowness </a:t>
                </a:r>
                <a14:m>
                  <m:oMath xmlns:m="http://schemas.openxmlformats.org/officeDocument/2006/math">
                    <m:r>
                      <a:rPr lang="en-US" sz="28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2800" dirty="0">
                    <a:solidFill>
                      <a:schemeClr val="accent6">
                        <a:lumMod val="75000"/>
                      </a:schemeClr>
                    </a:solidFill>
                  </a:rPr>
                  <a:t> is related to material implication </a:t>
                </a:r>
                <a14:m>
                  <m:oMath xmlns:m="http://schemas.openxmlformats.org/officeDocument/2006/math">
                    <m:r>
                      <a:rPr lang="en-US" sz="2800" b="0" i="1" smtClean="0">
                        <a:solidFill>
                          <a:schemeClr val="accent6">
                            <a:lumMod val="75000"/>
                          </a:schemeClr>
                        </a:solidFill>
                        <a:latin typeface="Cambria Math" panose="02040503050406030204" pitchFamily="18" charset="0"/>
                      </a:rPr>
                      <m:t>→</m:t>
                    </m:r>
                  </m:oMath>
                </a14:m>
                <a:r>
                  <a:rPr lang="en-US" sz="2800" dirty="0">
                    <a:solidFill>
                      <a:schemeClr val="accent6">
                        <a:lumMod val="75000"/>
                      </a:schemeClr>
                    </a:solidFill>
                  </a:rPr>
                  <a:t> but:</a:t>
                </a:r>
              </a:p>
            </p:txBody>
          </p:sp>
        </mc:Choice>
        <mc:Fallback xmlns="">
          <p:sp>
            <p:nvSpPr>
              <p:cNvPr id="7" name="TextBox 6">
                <a:extLst>
                  <a:ext uri="{FF2B5EF4-FFF2-40B4-BE49-F238E27FC236}">
                    <a16:creationId xmlns:a16="http://schemas.microsoft.com/office/drawing/2014/main" id="{8397E81E-8FA7-A7ED-9876-569D673B81AD}"/>
                  </a:ext>
                </a:extLst>
              </p:cNvPr>
              <p:cNvSpPr txBox="1">
                <a:spLocks noRot="1" noChangeAspect="1" noMove="1" noResize="1" noEditPoints="1" noAdjustHandles="1" noChangeArrowheads="1" noChangeShapeType="1" noTextEdit="1"/>
              </p:cNvSpPr>
              <p:nvPr/>
            </p:nvSpPr>
            <p:spPr>
              <a:xfrm>
                <a:off x="266034" y="2308647"/>
                <a:ext cx="8128315" cy="523220"/>
              </a:xfrm>
              <a:prstGeom prst="rect">
                <a:avLst/>
              </a:prstGeom>
              <a:blipFill>
                <a:blip r:embed="rId3"/>
                <a:stretch>
                  <a:fillRect l="-1575" t="-11628" r="-450"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F3CA3BF-D407-6013-D078-D112737C9507}"/>
                  </a:ext>
                </a:extLst>
              </p:cNvPr>
              <p:cNvSpPr txBox="1"/>
              <p:nvPr/>
            </p:nvSpPr>
            <p:spPr>
              <a:xfrm>
                <a:off x="640826" y="2879699"/>
                <a:ext cx="9127692" cy="830997"/>
              </a:xfrm>
              <a:prstGeom prst="rect">
                <a:avLst/>
              </a:prstGeom>
              <a:noFill/>
            </p:spPr>
            <p:txBody>
              <a:bodyPr wrap="none" rtlCol="0">
                <a:spAutoFit/>
              </a:bodyPr>
              <a:lstStyle/>
              <a:p>
                <a:r>
                  <a:rPr lang="en-US" sz="2400" dirty="0"/>
                  <a:t>Material implication is a logical operation that returns a new statement:</a:t>
                </a:r>
              </a:p>
              <a:p>
                <a:r>
                  <a:rPr lang="en-US" sz="2400" dirty="0"/>
                  <a:t>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oMath>
                </a14:m>
                <a:r>
                  <a:rPr lang="en-US" sz="2400" dirty="0"/>
                  <a:t> (i.e. NOT(a) OR b )</a:t>
                </a:r>
              </a:p>
            </p:txBody>
          </p:sp>
        </mc:Choice>
        <mc:Fallback xmlns="">
          <p:sp>
            <p:nvSpPr>
              <p:cNvPr id="8" name="TextBox 7">
                <a:extLst>
                  <a:ext uri="{FF2B5EF4-FFF2-40B4-BE49-F238E27FC236}">
                    <a16:creationId xmlns:a16="http://schemas.microsoft.com/office/drawing/2014/main" id="{3F3CA3BF-D407-6013-D078-D112737C9507}"/>
                  </a:ext>
                </a:extLst>
              </p:cNvPr>
              <p:cNvSpPr txBox="1">
                <a:spLocks noRot="1" noChangeAspect="1" noMove="1" noResize="1" noEditPoints="1" noAdjustHandles="1" noChangeArrowheads="1" noChangeShapeType="1" noTextEdit="1"/>
              </p:cNvSpPr>
              <p:nvPr/>
            </p:nvSpPr>
            <p:spPr>
              <a:xfrm>
                <a:off x="640826" y="2879699"/>
                <a:ext cx="9127692" cy="830997"/>
              </a:xfrm>
              <a:prstGeom prst="rect">
                <a:avLst/>
              </a:prstGeom>
              <a:blipFill>
                <a:blip r:embed="rId4"/>
                <a:stretch>
                  <a:fillRect l="-1002" t="-5839" r="-200"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E778934-D12D-FAF8-4B80-961BC12792F7}"/>
                  </a:ext>
                </a:extLst>
              </p:cNvPr>
              <p:cNvSpPr txBox="1"/>
              <p:nvPr/>
            </p:nvSpPr>
            <p:spPr>
              <a:xfrm>
                <a:off x="640826" y="3758528"/>
                <a:ext cx="7508530" cy="461665"/>
              </a:xfrm>
              <a:prstGeom prst="rect">
                <a:avLst/>
              </a:prstGeom>
              <a:noFill/>
            </p:spPr>
            <p:txBody>
              <a:bodyPr wrap="none" rtlCol="0">
                <a:spAutoFit/>
              </a:bodyPr>
              <a:lstStyle/>
              <a:p>
                <a:r>
                  <a:rPr lang="en-US" sz="2400" dirty="0"/>
                  <a:t>Narrowness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is a binary relationship between statements</a:t>
                </a:r>
              </a:p>
            </p:txBody>
          </p:sp>
        </mc:Choice>
        <mc:Fallback xmlns="">
          <p:sp>
            <p:nvSpPr>
              <p:cNvPr id="9" name="TextBox 8">
                <a:extLst>
                  <a:ext uri="{FF2B5EF4-FFF2-40B4-BE49-F238E27FC236}">
                    <a16:creationId xmlns:a16="http://schemas.microsoft.com/office/drawing/2014/main" id="{1E778934-D12D-FAF8-4B80-961BC12792F7}"/>
                  </a:ext>
                </a:extLst>
              </p:cNvPr>
              <p:cNvSpPr txBox="1">
                <a:spLocks noRot="1" noChangeAspect="1" noMove="1" noResize="1" noEditPoints="1" noAdjustHandles="1" noChangeArrowheads="1" noChangeShapeType="1" noTextEdit="1"/>
              </p:cNvSpPr>
              <p:nvPr/>
            </p:nvSpPr>
            <p:spPr>
              <a:xfrm>
                <a:off x="640826" y="3758528"/>
                <a:ext cx="7508530" cy="461665"/>
              </a:xfrm>
              <a:prstGeom prst="rect">
                <a:avLst/>
              </a:prstGeom>
              <a:blipFill>
                <a:blip r:embed="rId5"/>
                <a:stretch>
                  <a:fillRect l="-1218" t="-10667" r="-244" b="-30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D4A4726-CB22-B416-28E2-5C0A4BB02D62}"/>
              </a:ext>
            </a:extLst>
          </p:cNvPr>
          <p:cNvSpPr txBox="1"/>
          <p:nvPr/>
        </p:nvSpPr>
        <p:spPr>
          <a:xfrm>
            <a:off x="266034" y="4360144"/>
            <a:ext cx="8928766" cy="1938992"/>
          </a:xfrm>
          <a:prstGeom prst="rect">
            <a:avLst/>
          </a:prstGeom>
          <a:noFill/>
        </p:spPr>
        <p:txBody>
          <a:bodyPr wrap="square" rtlCol="0">
            <a:spAutoFit/>
          </a:bodyPr>
          <a:lstStyle/>
          <a:p>
            <a:r>
              <a:rPr lang="en-US" sz="4000" dirty="0">
                <a:solidFill>
                  <a:schemeClr val="accent6">
                    <a:lumMod val="75000"/>
                  </a:schemeClr>
                </a:solidFill>
              </a:rPr>
              <a:t>The order imposed by narrowness allows us to understand the context as an order theoretic structure</a:t>
            </a:r>
          </a:p>
        </p:txBody>
      </p:sp>
    </p:spTree>
    <p:extLst>
      <p:ext uri="{BB962C8B-B14F-4D97-AF65-F5344CB8AC3E}">
        <p14:creationId xmlns:p14="http://schemas.microsoft.com/office/powerpoint/2010/main" val="286784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6A94447-39B0-1078-7916-C35B929421D7}"/>
              </a:ext>
            </a:extLst>
          </p:cNvPr>
          <p:cNvCxnSpPr>
            <a:cxnSpLocks/>
          </p:cNvCxnSpPr>
          <p:nvPr/>
        </p:nvCxnSpPr>
        <p:spPr>
          <a:xfrm flipH="1" flipV="1">
            <a:off x="2808080" y="4267004"/>
            <a:ext cx="115141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A10C68-C708-86AE-6B4D-8519BFE6D514}"/>
              </a:ext>
            </a:extLst>
          </p:cNvPr>
          <p:cNvCxnSpPr>
            <a:cxnSpLocks/>
          </p:cNvCxnSpPr>
          <p:nvPr/>
        </p:nvCxnSpPr>
        <p:spPr>
          <a:xfrm flipV="1">
            <a:off x="3959490" y="4267004"/>
            <a:ext cx="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A038D-81BD-A699-3F85-6C26AB228D2D}"/>
              </a:ext>
            </a:extLst>
          </p:cNvPr>
          <p:cNvCxnSpPr>
            <a:cxnSpLocks/>
          </p:cNvCxnSpPr>
          <p:nvPr/>
        </p:nvCxnSpPr>
        <p:spPr>
          <a:xfrm flipV="1">
            <a:off x="2807490" y="3113289"/>
            <a:ext cx="0" cy="115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B7FF96-FE8C-1807-C8D6-352AB6380844}"/>
              </a:ext>
            </a:extLst>
          </p:cNvPr>
          <p:cNvCxnSpPr>
            <a:cxnSpLocks/>
          </p:cNvCxnSpPr>
          <p:nvPr/>
        </p:nvCxnSpPr>
        <p:spPr>
          <a:xfrm flipH="1" flipV="1">
            <a:off x="2813071" y="3113289"/>
            <a:ext cx="1145822"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C34369-47C4-32F8-D8C2-6A8A78E2329F}"/>
              </a:ext>
            </a:extLst>
          </p:cNvPr>
          <p:cNvCxnSpPr>
            <a:cxnSpLocks/>
          </p:cNvCxnSpPr>
          <p:nvPr/>
        </p:nvCxnSpPr>
        <p:spPr>
          <a:xfrm flipV="1">
            <a:off x="2807490" y="3123094"/>
            <a:ext cx="1151403" cy="114030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0FDCD4-2A6D-A58C-C8FD-254157D9F9D1}"/>
                  </a:ext>
                </a:extLst>
              </p:cNvPr>
              <p:cNvSpPr txBox="1"/>
              <p:nvPr/>
            </p:nvSpPr>
            <p:spPr>
              <a:xfrm>
                <a:off x="3775976" y="5456058"/>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A70FDCD4-2A6D-A58C-C8FD-254157D9F9D1}"/>
                  </a:ext>
                </a:extLst>
              </p:cNvPr>
              <p:cNvSpPr txBox="1">
                <a:spLocks noRot="1" noChangeAspect="1" noMove="1" noResize="1" noEditPoints="1" noAdjustHandles="1" noChangeArrowheads="1" noChangeShapeType="1" noTextEdit="1"/>
              </p:cNvSpPr>
              <p:nvPr/>
            </p:nvSpPr>
            <p:spPr>
              <a:xfrm>
                <a:off x="3775976" y="5456058"/>
                <a:ext cx="38985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01D514-4C5C-CB29-A596-1D6EDA17A57A}"/>
                  </a:ext>
                </a:extLst>
              </p:cNvPr>
              <p:cNvSpPr txBox="1"/>
              <p:nvPr/>
            </p:nvSpPr>
            <p:spPr>
              <a:xfrm>
                <a:off x="5164188" y="4301373"/>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11" name="TextBox 10">
                <a:extLst>
                  <a:ext uri="{FF2B5EF4-FFF2-40B4-BE49-F238E27FC236}">
                    <a16:creationId xmlns:a16="http://schemas.microsoft.com/office/drawing/2014/main" id="{AC01D514-4C5C-CB29-A596-1D6EDA17A57A}"/>
                  </a:ext>
                </a:extLst>
              </p:cNvPr>
              <p:cNvSpPr txBox="1">
                <a:spLocks noRot="1" noChangeAspect="1" noMove="1" noResize="1" noEditPoints="1" noAdjustHandles="1" noChangeArrowheads="1" noChangeShapeType="1" noTextEdit="1"/>
              </p:cNvSpPr>
              <p:nvPr/>
            </p:nvSpPr>
            <p:spPr>
              <a:xfrm>
                <a:off x="5164188" y="4301373"/>
                <a:ext cx="350672" cy="369332"/>
              </a:xfrm>
              <a:prstGeom prst="rect">
                <a:avLst/>
              </a:prstGeom>
              <a:blipFill>
                <a:blip r:embed="rId3"/>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CBC03AD-7292-9944-83AA-4B05A1871CBD}"/>
              </a:ext>
            </a:extLst>
          </p:cNvPr>
          <p:cNvCxnSpPr>
            <a:cxnSpLocks/>
          </p:cNvCxnSpPr>
          <p:nvPr/>
        </p:nvCxnSpPr>
        <p:spPr>
          <a:xfrm flipH="1" flipV="1">
            <a:off x="3958898" y="3114443"/>
            <a:ext cx="1151997" cy="1151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F80E7D-BF3A-58B9-775B-2FFAF46DED98}"/>
              </a:ext>
            </a:extLst>
          </p:cNvPr>
          <p:cNvCxnSpPr>
            <a:cxnSpLocks/>
          </p:cNvCxnSpPr>
          <p:nvPr/>
        </p:nvCxnSpPr>
        <p:spPr>
          <a:xfrm flipV="1">
            <a:off x="3958898" y="3113289"/>
            <a:ext cx="1151997"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AD0996-DA4C-DA99-3C97-E43A1FD220A1}"/>
              </a:ext>
            </a:extLst>
          </p:cNvPr>
          <p:cNvCxnSpPr>
            <a:cxnSpLocks/>
          </p:cNvCxnSpPr>
          <p:nvPr/>
        </p:nvCxnSpPr>
        <p:spPr>
          <a:xfrm flipV="1">
            <a:off x="5110897" y="3115595"/>
            <a:ext cx="0" cy="115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C983F-03CF-B490-538E-07FD3451B1C4}"/>
              </a:ext>
            </a:extLst>
          </p:cNvPr>
          <p:cNvCxnSpPr>
            <a:cxnSpLocks/>
          </p:cNvCxnSpPr>
          <p:nvPr/>
        </p:nvCxnSpPr>
        <p:spPr>
          <a:xfrm flipH="1">
            <a:off x="3958900" y="4267002"/>
            <a:ext cx="1151997" cy="1150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7FD61B-A179-4CEF-B8FC-6E6385F11719}"/>
              </a:ext>
            </a:extLst>
          </p:cNvPr>
          <p:cNvCxnSpPr>
            <a:cxnSpLocks/>
          </p:cNvCxnSpPr>
          <p:nvPr/>
        </p:nvCxnSpPr>
        <p:spPr>
          <a:xfrm flipH="1">
            <a:off x="2800848" y="1956060"/>
            <a:ext cx="1164742" cy="1163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9B8E29-330E-7B6A-845E-5B0D071CC2ED}"/>
              </a:ext>
            </a:extLst>
          </p:cNvPr>
          <p:cNvCxnSpPr>
            <a:cxnSpLocks/>
          </p:cNvCxnSpPr>
          <p:nvPr/>
        </p:nvCxnSpPr>
        <p:spPr>
          <a:xfrm>
            <a:off x="3957888" y="1956060"/>
            <a:ext cx="0" cy="1196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3A575-FAC9-7841-E831-E46E5F54A7C7}"/>
              </a:ext>
            </a:extLst>
          </p:cNvPr>
          <p:cNvCxnSpPr>
            <a:cxnSpLocks/>
          </p:cNvCxnSpPr>
          <p:nvPr/>
        </p:nvCxnSpPr>
        <p:spPr>
          <a:xfrm flipH="1" flipV="1">
            <a:off x="3953392" y="1956060"/>
            <a:ext cx="1157503" cy="11497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A9F727D-87BA-E957-5680-086234A42C3D}"/>
              </a:ext>
            </a:extLst>
          </p:cNvPr>
          <p:cNvSpPr/>
          <p:nvPr/>
        </p:nvSpPr>
        <p:spPr>
          <a:xfrm>
            <a:off x="3911645" y="1898384"/>
            <a:ext cx="107888" cy="10788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A1FE4F-BF99-C322-B61E-8EB75CD550F5}"/>
              </a:ext>
            </a:extLst>
          </p:cNvPr>
          <p:cNvSpPr/>
          <p:nvPr/>
        </p:nvSpPr>
        <p:spPr>
          <a:xfrm>
            <a:off x="3906817" y="3061652"/>
            <a:ext cx="107888" cy="107888"/>
          </a:xfrm>
          <a:prstGeom prst="ellipse">
            <a:avLst/>
          </a:prstGeom>
          <a:gradFill>
            <a:gsLst>
              <a:gs pos="0">
                <a:srgbClr val="92D050"/>
              </a:gs>
              <a:gs pos="49000">
                <a:srgbClr val="92D050"/>
              </a:gs>
              <a:gs pos="50000">
                <a:srgbClr val="FF0000"/>
              </a:gs>
              <a:gs pos="100000">
                <a:srgbClr val="FF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D7F552-2BD3-D4E9-634C-9D7F96B9EC32}"/>
              </a:ext>
            </a:extLst>
          </p:cNvPr>
          <p:cNvSpPr/>
          <p:nvPr/>
        </p:nvSpPr>
        <p:spPr>
          <a:xfrm>
            <a:off x="3909363" y="4217304"/>
            <a:ext cx="107888" cy="10788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8F6214-BEC8-6CEC-93BD-6D7A453E40B1}"/>
              </a:ext>
            </a:extLst>
          </p:cNvPr>
          <p:cNvSpPr/>
          <p:nvPr/>
        </p:nvSpPr>
        <p:spPr>
          <a:xfrm>
            <a:off x="3918264" y="5371529"/>
            <a:ext cx="107888" cy="10788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A4032C-B5D8-C88D-90D1-10FF217C2249}"/>
              </a:ext>
            </a:extLst>
          </p:cNvPr>
          <p:cNvSpPr/>
          <p:nvPr/>
        </p:nvSpPr>
        <p:spPr>
          <a:xfrm>
            <a:off x="5057035" y="3064654"/>
            <a:ext cx="107888" cy="107888"/>
          </a:xfrm>
          <a:prstGeom prst="ellipse">
            <a:avLst/>
          </a:prstGeom>
          <a:gradFill>
            <a:gsLst>
              <a:gs pos="0">
                <a:srgbClr val="FF0000"/>
              </a:gs>
              <a:gs pos="49000">
                <a:srgbClr val="FF000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7B31421-D576-A3ED-D7A4-ED80BBF48C81}"/>
              </a:ext>
            </a:extLst>
          </p:cNvPr>
          <p:cNvSpPr/>
          <p:nvPr/>
        </p:nvSpPr>
        <p:spPr>
          <a:xfrm>
            <a:off x="5055685" y="4217262"/>
            <a:ext cx="107888" cy="10788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57AC68-D351-31F5-A9B0-3AD6196A0EBF}"/>
              </a:ext>
            </a:extLst>
          </p:cNvPr>
          <p:cNvSpPr/>
          <p:nvPr/>
        </p:nvSpPr>
        <p:spPr>
          <a:xfrm>
            <a:off x="2753300" y="3051847"/>
            <a:ext cx="107888" cy="107888"/>
          </a:xfrm>
          <a:prstGeom prst="ellipse">
            <a:avLst/>
          </a:prstGeom>
          <a:gradFill>
            <a:gsLst>
              <a:gs pos="0">
                <a:srgbClr val="92D050"/>
              </a:gs>
              <a:gs pos="49000">
                <a:srgbClr val="92D05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2FAEC2C-1634-0F63-5E45-53FDF16DE570}"/>
              </a:ext>
            </a:extLst>
          </p:cNvPr>
          <p:cNvSpPr/>
          <p:nvPr/>
        </p:nvSpPr>
        <p:spPr>
          <a:xfrm>
            <a:off x="2753029" y="4212958"/>
            <a:ext cx="107888" cy="10788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9C2BB6A-5C98-5C06-E510-5027F3B84CF4}"/>
                  </a:ext>
                </a:extLst>
              </p:cNvPr>
              <p:cNvSpPr txBox="1"/>
              <p:nvPr/>
            </p:nvSpPr>
            <p:spPr>
              <a:xfrm>
                <a:off x="2379718" y="4296857"/>
                <a:ext cx="37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7" name="TextBox 26">
                <a:extLst>
                  <a:ext uri="{FF2B5EF4-FFF2-40B4-BE49-F238E27FC236}">
                    <a16:creationId xmlns:a16="http://schemas.microsoft.com/office/drawing/2014/main" id="{F9C2BB6A-5C98-5C06-E510-5027F3B84CF4}"/>
                  </a:ext>
                </a:extLst>
              </p:cNvPr>
              <p:cNvSpPr txBox="1">
                <a:spLocks noRot="1" noChangeAspect="1" noMove="1" noResize="1" noEditPoints="1" noAdjustHandles="1" noChangeArrowheads="1" noChangeShapeType="1" noTextEdit="1"/>
              </p:cNvSpPr>
              <p:nvPr/>
            </p:nvSpPr>
            <p:spPr>
              <a:xfrm>
                <a:off x="2379718" y="4296857"/>
                <a:ext cx="37144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A4CC4A-09F8-70A2-623E-BFD66020A3F8}"/>
                  </a:ext>
                </a:extLst>
              </p:cNvPr>
              <p:cNvSpPr txBox="1"/>
              <p:nvPr/>
            </p:nvSpPr>
            <p:spPr>
              <a:xfrm>
                <a:off x="3869435" y="4300722"/>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28" name="TextBox 27">
                <a:extLst>
                  <a:ext uri="{FF2B5EF4-FFF2-40B4-BE49-F238E27FC236}">
                    <a16:creationId xmlns:a16="http://schemas.microsoft.com/office/drawing/2014/main" id="{E8A4CC4A-09F8-70A2-623E-BFD66020A3F8}"/>
                  </a:ext>
                </a:extLst>
              </p:cNvPr>
              <p:cNvSpPr txBox="1">
                <a:spLocks noRot="1" noChangeAspect="1" noMove="1" noResize="1" noEditPoints="1" noAdjustHandles="1" noChangeArrowheads="1" noChangeShapeType="1" noTextEdit="1"/>
              </p:cNvSpPr>
              <p:nvPr/>
            </p:nvSpPr>
            <p:spPr>
              <a:xfrm>
                <a:off x="3869435" y="4300722"/>
                <a:ext cx="36766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418B87-2259-FD0C-1F4B-4090E745B5DB}"/>
                  </a:ext>
                </a:extLst>
              </p:cNvPr>
              <p:cNvSpPr txBox="1"/>
              <p:nvPr/>
            </p:nvSpPr>
            <p:spPr>
              <a:xfrm>
                <a:off x="2448357" y="2649486"/>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29" name="TextBox 28">
                <a:extLst>
                  <a:ext uri="{FF2B5EF4-FFF2-40B4-BE49-F238E27FC236}">
                    <a16:creationId xmlns:a16="http://schemas.microsoft.com/office/drawing/2014/main" id="{C0418B87-2259-FD0C-1F4B-4090E745B5DB}"/>
                  </a:ext>
                </a:extLst>
              </p:cNvPr>
              <p:cNvSpPr txBox="1">
                <a:spLocks noRot="1" noChangeAspect="1" noMove="1" noResize="1" noEditPoints="1" noAdjustHandles="1" noChangeArrowheads="1" noChangeShapeType="1" noTextEdit="1"/>
              </p:cNvSpPr>
              <p:nvPr/>
            </p:nvSpPr>
            <p:spPr>
              <a:xfrm>
                <a:off x="2448357" y="2649486"/>
                <a:ext cx="36798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8F79DC-C8BB-012F-D438-456C36830F5B}"/>
                  </a:ext>
                </a:extLst>
              </p:cNvPr>
              <p:cNvSpPr txBox="1"/>
              <p:nvPr/>
            </p:nvSpPr>
            <p:spPr>
              <a:xfrm>
                <a:off x="3867384" y="2651715"/>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0" name="TextBox 29">
                <a:extLst>
                  <a:ext uri="{FF2B5EF4-FFF2-40B4-BE49-F238E27FC236}">
                    <a16:creationId xmlns:a16="http://schemas.microsoft.com/office/drawing/2014/main" id="{EE8F79DC-C8BB-012F-D438-456C36830F5B}"/>
                  </a:ext>
                </a:extLst>
              </p:cNvPr>
              <p:cNvSpPr txBox="1">
                <a:spLocks noRot="1" noChangeAspect="1" noMove="1" noResize="1" noEditPoints="1" noAdjustHandles="1" noChangeArrowheads="1" noChangeShapeType="1" noTextEdit="1"/>
              </p:cNvSpPr>
              <p:nvPr/>
            </p:nvSpPr>
            <p:spPr>
              <a:xfrm>
                <a:off x="3867384" y="2651715"/>
                <a:ext cx="371384" cy="369332"/>
              </a:xfrm>
              <a:prstGeom prst="rect">
                <a:avLst/>
              </a:prstGeom>
              <a:blipFill>
                <a:blip r:embed="rId7"/>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9E8E3-F363-929D-4194-BF23E5FD22C2}"/>
                  </a:ext>
                </a:extLst>
              </p:cNvPr>
              <p:cNvSpPr txBox="1"/>
              <p:nvPr/>
            </p:nvSpPr>
            <p:spPr>
              <a:xfrm>
                <a:off x="5164188" y="2653668"/>
                <a:ext cx="353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31" name="TextBox 30">
                <a:extLst>
                  <a:ext uri="{FF2B5EF4-FFF2-40B4-BE49-F238E27FC236}">
                    <a16:creationId xmlns:a16="http://schemas.microsoft.com/office/drawing/2014/main" id="{EA39E8E3-F363-929D-4194-BF23E5FD22C2}"/>
                  </a:ext>
                </a:extLst>
              </p:cNvPr>
              <p:cNvSpPr txBox="1">
                <a:spLocks noRot="1" noChangeAspect="1" noMove="1" noResize="1" noEditPoints="1" noAdjustHandles="1" noChangeArrowheads="1" noChangeShapeType="1" noTextEdit="1"/>
              </p:cNvSpPr>
              <p:nvPr/>
            </p:nvSpPr>
            <p:spPr>
              <a:xfrm>
                <a:off x="5164188" y="2653668"/>
                <a:ext cx="35375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A4F65F7-EF7B-185A-1A38-D2DCAFC7AAE6}"/>
                  </a:ext>
                </a:extLst>
              </p:cNvPr>
              <p:cNvSpPr txBox="1"/>
              <p:nvPr/>
            </p:nvSpPr>
            <p:spPr>
              <a:xfrm>
                <a:off x="3789609" y="1477331"/>
                <a:ext cx="3898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32" name="TextBox 31">
                <a:extLst>
                  <a:ext uri="{FF2B5EF4-FFF2-40B4-BE49-F238E27FC236}">
                    <a16:creationId xmlns:a16="http://schemas.microsoft.com/office/drawing/2014/main" id="{7A4F65F7-EF7B-185A-1A38-D2DCAFC7AAE6}"/>
                  </a:ext>
                </a:extLst>
              </p:cNvPr>
              <p:cNvSpPr txBox="1">
                <a:spLocks noRot="1" noChangeAspect="1" noMove="1" noResize="1" noEditPoints="1" noAdjustHandles="1" noChangeArrowheads="1" noChangeShapeType="1" noTextEdit="1"/>
              </p:cNvSpPr>
              <p:nvPr/>
            </p:nvSpPr>
            <p:spPr>
              <a:xfrm>
                <a:off x="3789609" y="1477331"/>
                <a:ext cx="389850" cy="369332"/>
              </a:xfrm>
              <a:prstGeom prst="rect">
                <a:avLst/>
              </a:prstGeom>
              <a:blipFill>
                <a:blip r:embed="rId9"/>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E376F2-3C84-C8FC-B4C6-6136594FF699}"/>
              </a:ext>
            </a:extLst>
          </p:cNvPr>
          <p:cNvCxnSpPr>
            <a:cxnSpLocks/>
          </p:cNvCxnSpPr>
          <p:nvPr/>
        </p:nvCxnSpPr>
        <p:spPr>
          <a:xfrm flipV="1">
            <a:off x="1393795" y="1420424"/>
            <a:ext cx="0" cy="42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BDAF1B-5650-5D59-66B9-C5D18D71D413}"/>
              </a:ext>
            </a:extLst>
          </p:cNvPr>
          <p:cNvSpPr txBox="1"/>
          <p:nvPr/>
        </p:nvSpPr>
        <p:spPr>
          <a:xfrm rot="16200000">
            <a:off x="85322" y="3451840"/>
            <a:ext cx="1933543" cy="369332"/>
          </a:xfrm>
          <a:prstGeom prst="rect">
            <a:avLst/>
          </a:prstGeom>
          <a:noFill/>
        </p:spPr>
        <p:txBody>
          <a:bodyPr wrap="none" rtlCol="0">
            <a:spAutoFit/>
          </a:bodyPr>
          <a:lstStyle/>
          <a:p>
            <a:r>
              <a:rPr lang="en-US" dirty="0"/>
              <a:t>True in more cases</a:t>
            </a:r>
          </a:p>
        </p:txBody>
      </p:sp>
      <p:sp>
        <p:nvSpPr>
          <p:cNvPr id="36" name="TextBox 35">
            <a:extLst>
              <a:ext uri="{FF2B5EF4-FFF2-40B4-BE49-F238E27FC236}">
                <a16:creationId xmlns:a16="http://schemas.microsoft.com/office/drawing/2014/main" id="{BA95FD02-0630-A8B7-BFEB-2CE5FFEC9C0E}"/>
              </a:ext>
            </a:extLst>
          </p:cNvPr>
          <p:cNvSpPr txBox="1"/>
          <p:nvPr/>
        </p:nvSpPr>
        <p:spPr>
          <a:xfrm>
            <a:off x="418537" y="258261"/>
            <a:ext cx="5629170" cy="707886"/>
          </a:xfrm>
          <a:prstGeom prst="rect">
            <a:avLst/>
          </a:prstGeom>
          <a:noFill/>
        </p:spPr>
        <p:txBody>
          <a:bodyPr wrap="none" rtlCol="0">
            <a:spAutoFit/>
          </a:bodyPr>
          <a:lstStyle/>
          <a:p>
            <a:r>
              <a:rPr lang="en-US" sz="4000" dirty="0"/>
              <a:t>Statements as ordered set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AF0F81-72C4-CDD7-90D6-5B3DC9943FB7}"/>
                  </a:ext>
                </a:extLst>
              </p:cNvPr>
              <p:cNvSpPr txBox="1"/>
              <p:nvPr/>
            </p:nvSpPr>
            <p:spPr>
              <a:xfrm>
                <a:off x="7093259" y="444128"/>
                <a:ext cx="301640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“The traffic light is green”</a:t>
                </a:r>
              </a:p>
            </p:txBody>
          </p:sp>
        </mc:Choice>
        <mc:Fallback xmlns="">
          <p:sp>
            <p:nvSpPr>
              <p:cNvPr id="37" name="TextBox 36">
                <a:extLst>
                  <a:ext uri="{FF2B5EF4-FFF2-40B4-BE49-F238E27FC236}">
                    <a16:creationId xmlns:a16="http://schemas.microsoft.com/office/drawing/2014/main" id="{D7AF0F81-72C4-CDD7-90D6-5B3DC9943FB7}"/>
                  </a:ext>
                </a:extLst>
              </p:cNvPr>
              <p:cNvSpPr txBox="1">
                <a:spLocks noRot="1" noChangeAspect="1" noMove="1" noResize="1" noEditPoints="1" noAdjustHandles="1" noChangeArrowheads="1" noChangeShapeType="1" noTextEdit="1"/>
              </p:cNvSpPr>
              <p:nvPr/>
            </p:nvSpPr>
            <p:spPr>
              <a:xfrm>
                <a:off x="7093259" y="444128"/>
                <a:ext cx="3016403" cy="369332"/>
              </a:xfrm>
              <a:prstGeom prst="rect">
                <a:avLst/>
              </a:prstGeom>
              <a:blipFill>
                <a:blip r:embed="rId10"/>
                <a:stretch>
                  <a:fillRect t="-10000" r="-121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81C52-228C-8E2B-1D3C-DD6FA9D147E2}"/>
                  </a:ext>
                </a:extLst>
              </p:cNvPr>
              <p:cNvSpPr txBox="1"/>
              <p:nvPr/>
            </p:nvSpPr>
            <p:spPr>
              <a:xfrm>
                <a:off x="7093259" y="955312"/>
                <a:ext cx="3089179"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“The traffic light is yellow”</a:t>
                </a:r>
              </a:p>
            </p:txBody>
          </p:sp>
        </mc:Choice>
        <mc:Fallback xmlns="">
          <p:sp>
            <p:nvSpPr>
              <p:cNvPr id="38" name="TextBox 37">
                <a:extLst>
                  <a:ext uri="{FF2B5EF4-FFF2-40B4-BE49-F238E27FC236}">
                    <a16:creationId xmlns:a16="http://schemas.microsoft.com/office/drawing/2014/main" id="{C0881C52-228C-8E2B-1D3C-DD6FA9D147E2}"/>
                  </a:ext>
                </a:extLst>
              </p:cNvPr>
              <p:cNvSpPr txBox="1">
                <a:spLocks noRot="1" noChangeAspect="1" noMove="1" noResize="1" noEditPoints="1" noAdjustHandles="1" noChangeArrowheads="1" noChangeShapeType="1" noTextEdit="1"/>
              </p:cNvSpPr>
              <p:nvPr/>
            </p:nvSpPr>
            <p:spPr>
              <a:xfrm>
                <a:off x="7093259" y="955312"/>
                <a:ext cx="3089179" cy="369332"/>
              </a:xfrm>
              <a:prstGeom prst="rect">
                <a:avLst/>
              </a:prstGeom>
              <a:blipFill>
                <a:blip r:embed="rId11"/>
                <a:stretch>
                  <a:fillRect t="-10000" r="-138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A579591-C447-8412-1F0B-5328DDAC0952}"/>
                  </a:ext>
                </a:extLst>
              </p:cNvPr>
              <p:cNvSpPr txBox="1"/>
              <p:nvPr/>
            </p:nvSpPr>
            <p:spPr>
              <a:xfrm>
                <a:off x="7093259" y="1466496"/>
                <a:ext cx="277120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“The traffic light is red”</a:t>
                </a:r>
              </a:p>
            </p:txBody>
          </p:sp>
        </mc:Choice>
        <mc:Fallback xmlns="">
          <p:sp>
            <p:nvSpPr>
              <p:cNvPr id="39" name="TextBox 38">
                <a:extLst>
                  <a:ext uri="{FF2B5EF4-FFF2-40B4-BE49-F238E27FC236}">
                    <a16:creationId xmlns:a16="http://schemas.microsoft.com/office/drawing/2014/main" id="{AA579591-C447-8412-1F0B-5328DDAC0952}"/>
                  </a:ext>
                </a:extLst>
              </p:cNvPr>
              <p:cNvSpPr txBox="1">
                <a:spLocks noRot="1" noChangeAspect="1" noMove="1" noResize="1" noEditPoints="1" noAdjustHandles="1" noChangeArrowheads="1" noChangeShapeType="1" noTextEdit="1"/>
              </p:cNvSpPr>
              <p:nvPr/>
            </p:nvSpPr>
            <p:spPr>
              <a:xfrm>
                <a:off x="7093259" y="1466496"/>
                <a:ext cx="2771208" cy="369332"/>
              </a:xfrm>
              <a:prstGeom prst="rect">
                <a:avLst/>
              </a:prstGeom>
              <a:blipFill>
                <a:blip r:embed="rId12"/>
                <a:stretch>
                  <a:fillRect t="-10000" r="-132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607922-80AB-3666-6E79-E163DA9309C2}"/>
                  </a:ext>
                </a:extLst>
              </p:cNvPr>
              <p:cNvSpPr txBox="1"/>
              <p:nvPr/>
            </p:nvSpPr>
            <p:spPr>
              <a:xfrm>
                <a:off x="86918" y="3177884"/>
                <a:ext cx="726481" cy="76944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42" name="TextBox 41">
                <a:extLst>
                  <a:ext uri="{FF2B5EF4-FFF2-40B4-BE49-F238E27FC236}">
                    <a16:creationId xmlns:a16="http://schemas.microsoft.com/office/drawing/2014/main" id="{DE607922-80AB-3666-6E79-E163DA9309C2}"/>
                  </a:ext>
                </a:extLst>
              </p:cNvPr>
              <p:cNvSpPr txBox="1">
                <a:spLocks noRot="1" noChangeAspect="1" noMove="1" noResize="1" noEditPoints="1" noAdjustHandles="1" noChangeArrowheads="1" noChangeShapeType="1" noTextEdit="1"/>
              </p:cNvSpPr>
              <p:nvPr/>
            </p:nvSpPr>
            <p:spPr>
              <a:xfrm>
                <a:off x="86918" y="3177884"/>
                <a:ext cx="726481" cy="769441"/>
              </a:xfrm>
              <a:prstGeom prst="rect">
                <a:avLst/>
              </a:prstGeom>
              <a:blipFill>
                <a:blip r:embed="rId1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F8363C-240D-36FC-0D55-658EE2AFEC5A}"/>
              </a:ext>
            </a:extLst>
          </p:cNvPr>
          <p:cNvSpPr txBox="1"/>
          <p:nvPr/>
        </p:nvSpPr>
        <p:spPr>
          <a:xfrm>
            <a:off x="233623" y="1254168"/>
            <a:ext cx="932756" cy="369332"/>
          </a:xfrm>
          <a:prstGeom prst="rect">
            <a:avLst/>
          </a:prstGeom>
          <a:noFill/>
        </p:spPr>
        <p:txBody>
          <a:bodyPr wrap="none" rtlCol="0">
            <a:spAutoFit/>
          </a:bodyPr>
          <a:lstStyle/>
          <a:p>
            <a:r>
              <a:rPr lang="en-US" dirty="0"/>
              <a:t>broader</a:t>
            </a:r>
          </a:p>
        </p:txBody>
      </p:sp>
      <p:sp>
        <p:nvSpPr>
          <p:cNvPr id="44" name="TextBox 43">
            <a:extLst>
              <a:ext uri="{FF2B5EF4-FFF2-40B4-BE49-F238E27FC236}">
                <a16:creationId xmlns:a16="http://schemas.microsoft.com/office/drawing/2014/main" id="{473F3C36-AD1C-8143-ADEF-E1A4B9161416}"/>
              </a:ext>
            </a:extLst>
          </p:cNvPr>
          <p:cNvSpPr txBox="1"/>
          <p:nvPr/>
        </p:nvSpPr>
        <p:spPr>
          <a:xfrm>
            <a:off x="309050" y="5371529"/>
            <a:ext cx="1053237" cy="369332"/>
          </a:xfrm>
          <a:prstGeom prst="rect">
            <a:avLst/>
          </a:prstGeom>
          <a:noFill/>
        </p:spPr>
        <p:txBody>
          <a:bodyPr wrap="none" rtlCol="0">
            <a:spAutoFit/>
          </a:bodyPr>
          <a:lstStyle/>
          <a:p>
            <a:r>
              <a:rPr lang="en-US" dirty="0"/>
              <a:t>narrower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CD9FBCC-6660-4C58-43FC-D000B8824308}"/>
                  </a:ext>
                </a:extLst>
              </p:cNvPr>
              <p:cNvSpPr txBox="1"/>
              <p:nvPr/>
            </p:nvSpPr>
            <p:spPr>
              <a:xfrm>
                <a:off x="7093259" y="2247528"/>
                <a:ext cx="393607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 traffic light is green or yellow”</a:t>
                </a:r>
              </a:p>
            </p:txBody>
          </p:sp>
        </mc:Choice>
        <mc:Fallback xmlns="">
          <p:sp>
            <p:nvSpPr>
              <p:cNvPr id="4" name="TextBox 3">
                <a:extLst>
                  <a:ext uri="{FF2B5EF4-FFF2-40B4-BE49-F238E27FC236}">
                    <a16:creationId xmlns:a16="http://schemas.microsoft.com/office/drawing/2014/main" id="{0CD9FBCC-6660-4C58-43FC-D000B8824308}"/>
                  </a:ext>
                </a:extLst>
              </p:cNvPr>
              <p:cNvSpPr txBox="1">
                <a:spLocks noRot="1" noChangeAspect="1" noMove="1" noResize="1" noEditPoints="1" noAdjustHandles="1" noChangeArrowheads="1" noChangeShapeType="1" noTextEdit="1"/>
              </p:cNvSpPr>
              <p:nvPr/>
            </p:nvSpPr>
            <p:spPr>
              <a:xfrm>
                <a:off x="7093259" y="2247528"/>
                <a:ext cx="3936078" cy="369332"/>
              </a:xfrm>
              <a:prstGeom prst="rect">
                <a:avLst/>
              </a:prstGeom>
              <a:blipFill>
                <a:blip r:embed="rId14"/>
                <a:stretch>
                  <a:fillRect t="-10000" r="-77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FE5A6C4-8DE2-22DA-C9D4-132AE8EABB4E}"/>
                  </a:ext>
                </a:extLst>
              </p:cNvPr>
              <p:cNvSpPr txBox="1"/>
              <p:nvPr/>
            </p:nvSpPr>
            <p:spPr>
              <a:xfrm>
                <a:off x="7093259" y="2758712"/>
                <a:ext cx="363849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“The traffic light is green or red”</a:t>
                </a:r>
              </a:p>
            </p:txBody>
          </p:sp>
        </mc:Choice>
        <mc:Fallback xmlns="">
          <p:sp>
            <p:nvSpPr>
              <p:cNvPr id="33" name="TextBox 32">
                <a:extLst>
                  <a:ext uri="{FF2B5EF4-FFF2-40B4-BE49-F238E27FC236}">
                    <a16:creationId xmlns:a16="http://schemas.microsoft.com/office/drawing/2014/main" id="{0FE5A6C4-8DE2-22DA-C9D4-132AE8EABB4E}"/>
                  </a:ext>
                </a:extLst>
              </p:cNvPr>
              <p:cNvSpPr txBox="1">
                <a:spLocks noRot="1" noChangeAspect="1" noMove="1" noResize="1" noEditPoints="1" noAdjustHandles="1" noChangeArrowheads="1" noChangeShapeType="1" noTextEdit="1"/>
              </p:cNvSpPr>
              <p:nvPr/>
            </p:nvSpPr>
            <p:spPr>
              <a:xfrm>
                <a:off x="7093259" y="2758712"/>
                <a:ext cx="3638497" cy="369332"/>
              </a:xfrm>
              <a:prstGeom prst="rect">
                <a:avLst/>
              </a:prstGeom>
              <a:blipFill>
                <a:blip r:embed="rId15"/>
                <a:stretch>
                  <a:fillRect t="-10000" r="-671"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0251C20-1477-5932-099D-AB2D616E8D7C}"/>
                  </a:ext>
                </a:extLst>
              </p:cNvPr>
              <p:cNvSpPr txBox="1"/>
              <p:nvPr/>
            </p:nvSpPr>
            <p:spPr>
              <a:xfrm>
                <a:off x="7093259" y="3269896"/>
                <a:ext cx="3697422"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“The traffic light is red or yellow”</a:t>
                </a:r>
              </a:p>
            </p:txBody>
          </p:sp>
        </mc:Choice>
        <mc:Fallback xmlns="">
          <p:sp>
            <p:nvSpPr>
              <p:cNvPr id="40" name="TextBox 39">
                <a:extLst>
                  <a:ext uri="{FF2B5EF4-FFF2-40B4-BE49-F238E27FC236}">
                    <a16:creationId xmlns:a16="http://schemas.microsoft.com/office/drawing/2014/main" id="{40251C20-1477-5932-099D-AB2D616E8D7C}"/>
                  </a:ext>
                </a:extLst>
              </p:cNvPr>
              <p:cNvSpPr txBox="1">
                <a:spLocks noRot="1" noChangeAspect="1" noMove="1" noResize="1" noEditPoints="1" noAdjustHandles="1" noChangeArrowheads="1" noChangeShapeType="1" noTextEdit="1"/>
              </p:cNvSpPr>
              <p:nvPr/>
            </p:nvSpPr>
            <p:spPr>
              <a:xfrm>
                <a:off x="7093259" y="3269896"/>
                <a:ext cx="3697422" cy="369332"/>
              </a:xfrm>
              <a:prstGeom prst="rect">
                <a:avLst/>
              </a:prstGeom>
              <a:blipFill>
                <a:blip r:embed="rId16"/>
                <a:stretch>
                  <a:fillRect t="-8197" r="-825" b="-24590"/>
                </a:stretch>
              </a:blipFill>
            </p:spPr>
            <p:txBody>
              <a:bodyPr/>
              <a:lstStyle/>
              <a:p>
                <a:r>
                  <a:rPr lang="en-US">
                    <a:noFill/>
                  </a:rPr>
                  <a:t> </a:t>
                </a:r>
              </a:p>
            </p:txBody>
          </p:sp>
        </mc:Fallback>
      </mc:AlternateContent>
    </p:spTree>
    <p:extLst>
      <p:ext uri="{BB962C8B-B14F-4D97-AF65-F5344CB8AC3E}">
        <p14:creationId xmlns:p14="http://schemas.microsoft.com/office/powerpoint/2010/main" val="1585460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505FAA-F710-B5E8-014B-D43E44B624E9}"/>
              </a:ext>
            </a:extLst>
          </p:cNvPr>
          <p:cNvPicPr>
            <a:picLocks noChangeAspect="1"/>
          </p:cNvPicPr>
          <p:nvPr/>
        </p:nvPicPr>
        <p:blipFill rotWithShape="1">
          <a:blip r:embed="rId2"/>
          <a:srcRect l="563"/>
          <a:stretch/>
        </p:blipFill>
        <p:spPr>
          <a:xfrm>
            <a:off x="198032" y="235239"/>
            <a:ext cx="8591155" cy="1404726"/>
          </a:xfrm>
          <a:prstGeom prst="rect">
            <a:avLst/>
          </a:prstGeom>
        </p:spPr>
      </p:pic>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38275D4-B583-5074-FD12-E34675E278B3}"/>
                  </a:ext>
                </a:extLst>
              </p:cNvPr>
              <p:cNvGraphicFramePr>
                <a:graphicFrameLocks noGrp="1"/>
              </p:cNvGraphicFramePr>
              <p:nvPr>
                <p:extLst>
                  <p:ext uri="{D42A27DB-BD31-4B8C-83A1-F6EECF244321}">
                    <p14:modId xmlns:p14="http://schemas.microsoft.com/office/powerpoint/2010/main" val="877224536"/>
                  </p:ext>
                </p:extLst>
              </p:nvPr>
            </p:nvGraphicFramePr>
            <p:xfrm>
              <a:off x="452336" y="194575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4" name="Table 3">
                <a:extLst>
                  <a:ext uri="{FF2B5EF4-FFF2-40B4-BE49-F238E27FC236}">
                    <a16:creationId xmlns:a16="http://schemas.microsoft.com/office/drawing/2014/main" id="{838275D4-B583-5074-FD12-E34675E278B3}"/>
                  </a:ext>
                </a:extLst>
              </p:cNvPr>
              <p:cNvGraphicFramePr>
                <a:graphicFrameLocks noGrp="1"/>
              </p:cNvGraphicFramePr>
              <p:nvPr>
                <p:extLst>
                  <p:ext uri="{D42A27DB-BD31-4B8C-83A1-F6EECF244321}">
                    <p14:modId xmlns:p14="http://schemas.microsoft.com/office/powerpoint/2010/main" val="877224536"/>
                  </p:ext>
                </p:extLst>
              </p:nvPr>
            </p:nvGraphicFramePr>
            <p:xfrm>
              <a:off x="452336" y="194575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3"/>
                          <a:stretch>
                            <a:fillRect l="-1205" t="-8197" r="-706024" b="-622951"/>
                          </a:stretch>
                        </a:blipFill>
                      </a:tcPr>
                    </a:tc>
                    <a:tc>
                      <a:txBody>
                        <a:bodyPr/>
                        <a:lstStyle/>
                        <a:p>
                          <a:endParaRPr lang="en-US"/>
                        </a:p>
                      </a:txBody>
                      <a:tcPr>
                        <a:blipFill>
                          <a:blip r:embed="rId3"/>
                          <a:stretch>
                            <a:fillRect l="-101205" t="-8197" r="-606024" b="-622951"/>
                          </a:stretch>
                        </a:blipFill>
                      </a:tcPr>
                    </a:tc>
                    <a:tc>
                      <a:txBody>
                        <a:bodyPr/>
                        <a:lstStyle/>
                        <a:p>
                          <a:endParaRPr lang="en-US"/>
                        </a:p>
                      </a:txBody>
                      <a:tcPr>
                        <a:blipFill>
                          <a:blip r:embed="rId3"/>
                          <a:stretch>
                            <a:fillRect l="-201205" t="-8197" r="-506024" b="-622951"/>
                          </a:stretch>
                        </a:blipFill>
                      </a:tcPr>
                    </a:tc>
                    <a:tc>
                      <a:txBody>
                        <a:bodyPr/>
                        <a:lstStyle/>
                        <a:p>
                          <a:endParaRPr lang="en-US"/>
                        </a:p>
                      </a:txBody>
                      <a:tcPr>
                        <a:blipFill>
                          <a:blip r:embed="rId3"/>
                          <a:stretch>
                            <a:fillRect l="-297619" t="-8197" r="-400000" b="-622951"/>
                          </a:stretch>
                        </a:blipFill>
                      </a:tcPr>
                    </a:tc>
                    <a:tc>
                      <a:txBody>
                        <a:bodyPr/>
                        <a:lstStyle/>
                        <a:p>
                          <a:endParaRPr lang="en-US"/>
                        </a:p>
                      </a:txBody>
                      <a:tcPr>
                        <a:blipFill>
                          <a:blip r:embed="rId3"/>
                          <a:stretch>
                            <a:fillRect l="-402410" t="-8197" r="-304819" b="-622951"/>
                          </a:stretch>
                        </a:blipFill>
                      </a:tcPr>
                    </a:tc>
                    <a:tc>
                      <a:txBody>
                        <a:bodyPr/>
                        <a:lstStyle/>
                        <a:p>
                          <a:endParaRPr lang="en-US"/>
                        </a:p>
                      </a:txBody>
                      <a:tcPr>
                        <a:blipFill>
                          <a:blip r:embed="rId3"/>
                          <a:stretch>
                            <a:fillRect l="-502410" t="-8197" r="-204819" b="-622951"/>
                          </a:stretch>
                        </a:blipFill>
                      </a:tcPr>
                    </a:tc>
                    <a:tc>
                      <a:txBody>
                        <a:bodyPr/>
                        <a:lstStyle/>
                        <a:p>
                          <a:endParaRPr lang="en-US"/>
                        </a:p>
                      </a:txBody>
                      <a:tcPr>
                        <a:blipFill>
                          <a:blip r:embed="rId3"/>
                          <a:stretch>
                            <a:fillRect l="-602410"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p:sp>
        <p:nvSpPr>
          <p:cNvPr id="6" name="Freeform: Shape 5">
            <a:extLst>
              <a:ext uri="{FF2B5EF4-FFF2-40B4-BE49-F238E27FC236}">
                <a16:creationId xmlns:a16="http://schemas.microsoft.com/office/drawing/2014/main" id="{82BEEB03-F059-F0E3-0945-AC48553D4361}"/>
              </a:ext>
            </a:extLst>
          </p:cNvPr>
          <p:cNvSpPr/>
          <p:nvPr/>
        </p:nvSpPr>
        <p:spPr>
          <a:xfrm>
            <a:off x="852196" y="4672338"/>
            <a:ext cx="1275184"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E14339F2-2AD6-9847-7366-DF7D51049319}"/>
              </a:ext>
            </a:extLst>
          </p:cNvPr>
          <p:cNvGrpSpPr/>
          <p:nvPr/>
        </p:nvGrpSpPr>
        <p:grpSpPr>
          <a:xfrm>
            <a:off x="1391243" y="4804112"/>
            <a:ext cx="197090" cy="190305"/>
            <a:chOff x="1302385" y="615315"/>
            <a:chExt cx="122555" cy="118336"/>
          </a:xfrm>
        </p:grpSpPr>
        <p:cxnSp>
          <p:nvCxnSpPr>
            <p:cNvPr id="9" name="Straight Connector 8">
              <a:extLst>
                <a:ext uri="{FF2B5EF4-FFF2-40B4-BE49-F238E27FC236}">
                  <a16:creationId xmlns:a16="http://schemas.microsoft.com/office/drawing/2014/main" id="{C4346CAC-7D7A-AE7F-2FD6-22B482E760C6}"/>
                </a:ext>
              </a:extLst>
            </p:cNvPr>
            <p:cNvCxnSpPr>
              <a:cxnSpLocks/>
            </p:cNvCxnSpPr>
            <p:nvPr/>
          </p:nvCxnSpPr>
          <p:spPr>
            <a:xfrm>
              <a:off x="1302385" y="733651"/>
              <a:ext cx="12255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97ABF60-CDBE-24C2-4DCE-59BC2FC0DBD0}"/>
                </a:ext>
              </a:extLst>
            </p:cNvPr>
            <p:cNvCxnSpPr>
              <a:cxnSpLocks/>
            </p:cNvCxnSpPr>
            <p:nvPr/>
          </p:nvCxnSpPr>
          <p:spPr>
            <a:xfrm flipV="1">
              <a:off x="13836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93D997-448B-2793-65A4-754B3F631147}"/>
                </a:ext>
              </a:extLst>
            </p:cNvPr>
            <p:cNvCxnSpPr>
              <a:cxnSpLocks/>
            </p:cNvCxnSpPr>
            <p:nvPr/>
          </p:nvCxnSpPr>
          <p:spPr>
            <a:xfrm flipV="1">
              <a:off x="13455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F31E11D-7963-6E03-120C-99436B230DCA}"/>
              </a:ext>
            </a:extLst>
          </p:cNvPr>
          <p:cNvGrpSpPr/>
          <p:nvPr/>
        </p:nvGrpSpPr>
        <p:grpSpPr>
          <a:xfrm>
            <a:off x="5908772" y="2197591"/>
            <a:ext cx="5432898" cy="461665"/>
            <a:chOff x="5799044" y="2289031"/>
            <a:chExt cx="5432898" cy="46166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F3B0C4-CB51-A6A0-1248-01A7A1C4BE97}"/>
                    </a:ext>
                  </a:extLst>
                </p:cNvPr>
                <p:cNvSpPr txBox="1"/>
                <p:nvPr/>
              </p:nvSpPr>
              <p:spPr>
                <a:xfrm>
                  <a:off x="5799044" y="2289031"/>
                  <a:ext cx="5432898" cy="461665"/>
                </a:xfrm>
                <a:prstGeom prst="rect">
                  <a:avLst/>
                </a:prstGeom>
                <a:noFill/>
              </p:spPr>
              <p:txBody>
                <a:bodyPr wrap="none" rtlCol="0">
                  <a:spAutoFit/>
                </a:bodyPr>
                <a:lstStyle/>
                <a:p>
                  <a:r>
                    <a:rPr lang="en-US" sz="2400" dirty="0"/>
                    <a:t>That animal is a cat </a:t>
                  </a:r>
                  <a14:m>
                    <m:oMath xmlns:m="http://schemas.openxmlformats.org/officeDocument/2006/math">
                      <m:r>
                        <a:rPr lang="en-US" sz="2400" b="0" i="1" smtClean="0">
                          <a:latin typeface="Cambria Math" panose="02040503050406030204" pitchFamily="18" charset="0"/>
                          <a:ea typeface="Cambria Math" panose="02040503050406030204" pitchFamily="18" charset="0"/>
                        </a:rPr>
                        <m:t>    </m:t>
                      </m:r>
                    </m:oMath>
                  </a14:m>
                  <a:r>
                    <a:rPr lang="en-US" sz="2400" dirty="0"/>
                    <a:t> That animal is black</a:t>
                  </a:r>
                </a:p>
              </p:txBody>
            </p:sp>
          </mc:Choice>
          <mc:Fallback xmlns="">
            <p:sp>
              <p:nvSpPr>
                <p:cNvPr id="22" name="TextBox 21">
                  <a:extLst>
                    <a:ext uri="{FF2B5EF4-FFF2-40B4-BE49-F238E27FC236}">
                      <a16:creationId xmlns:a16="http://schemas.microsoft.com/office/drawing/2014/main" id="{0FF3B0C4-CB51-A6A0-1248-01A7A1C4BE97}"/>
                    </a:ext>
                  </a:extLst>
                </p:cNvPr>
                <p:cNvSpPr txBox="1">
                  <a:spLocks noRot="1" noChangeAspect="1" noMove="1" noResize="1" noEditPoints="1" noAdjustHandles="1" noChangeArrowheads="1" noChangeShapeType="1" noTextEdit="1"/>
                </p:cNvSpPr>
                <p:nvPr/>
              </p:nvSpPr>
              <p:spPr>
                <a:xfrm>
                  <a:off x="5799044" y="2289031"/>
                  <a:ext cx="5432898" cy="461665"/>
                </a:xfrm>
                <a:prstGeom prst="rect">
                  <a:avLst/>
                </a:prstGeom>
                <a:blipFill>
                  <a:blip r:embed="rId4"/>
                  <a:stretch>
                    <a:fillRect l="-1682" t="-10526" r="-673" b="-2894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621D2BFB-F40D-85EF-3BD6-B32874A3070A}"/>
                </a:ext>
              </a:extLst>
            </p:cNvPr>
            <p:cNvGrpSpPr/>
            <p:nvPr/>
          </p:nvGrpSpPr>
          <p:grpSpPr>
            <a:xfrm>
              <a:off x="8365067" y="2424710"/>
              <a:ext cx="197090" cy="190305"/>
              <a:chOff x="1302385" y="615315"/>
              <a:chExt cx="122555" cy="118336"/>
            </a:xfrm>
          </p:grpSpPr>
          <p:cxnSp>
            <p:nvCxnSpPr>
              <p:cNvPr id="27" name="Straight Connector 26">
                <a:extLst>
                  <a:ext uri="{FF2B5EF4-FFF2-40B4-BE49-F238E27FC236}">
                    <a16:creationId xmlns:a16="http://schemas.microsoft.com/office/drawing/2014/main" id="{5A00E214-53C4-CF02-74D4-3BE779382D41}"/>
                  </a:ext>
                </a:extLst>
              </p:cNvPr>
              <p:cNvCxnSpPr>
                <a:cxnSpLocks/>
              </p:cNvCxnSpPr>
              <p:nvPr/>
            </p:nvCxnSpPr>
            <p:spPr>
              <a:xfrm>
                <a:off x="1302385" y="733651"/>
                <a:ext cx="12255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04AD7D-2EBF-D28E-A9D7-D140ED98239C}"/>
                  </a:ext>
                </a:extLst>
              </p:cNvPr>
              <p:cNvCxnSpPr>
                <a:cxnSpLocks/>
              </p:cNvCxnSpPr>
              <p:nvPr/>
            </p:nvCxnSpPr>
            <p:spPr>
              <a:xfrm flipV="1">
                <a:off x="13836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5105CC-1E7D-95AC-6A52-70444C266C67}"/>
                  </a:ext>
                </a:extLst>
              </p:cNvPr>
              <p:cNvCxnSpPr>
                <a:cxnSpLocks/>
              </p:cNvCxnSpPr>
              <p:nvPr/>
            </p:nvCxnSpPr>
            <p:spPr>
              <a:xfrm flipV="1">
                <a:off x="1345565" y="615315"/>
                <a:ext cx="0" cy="11833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7716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031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948E1-9D94-3CDB-4A69-A58FEF211CC7}"/>
              </a:ext>
            </a:extLst>
          </p:cNvPr>
          <p:cNvSpPr txBox="1"/>
          <p:nvPr/>
        </p:nvSpPr>
        <p:spPr>
          <a:xfrm>
            <a:off x="379447" y="206159"/>
            <a:ext cx="11416300" cy="769441"/>
          </a:xfrm>
          <a:prstGeom prst="rect">
            <a:avLst/>
          </a:prstGeom>
          <a:noFill/>
        </p:spPr>
        <p:txBody>
          <a:bodyPr wrap="square" rtlCol="0">
            <a:spAutoFit/>
          </a:bodyPr>
          <a:lstStyle/>
          <a:p>
            <a:pPr algn="ctr"/>
            <a:r>
              <a:rPr lang="en-US" sz="4400" dirty="0"/>
              <a:t>Some statements depend on other statements</a:t>
            </a:r>
          </a:p>
        </p:txBody>
      </p:sp>
      <p:sp>
        <p:nvSpPr>
          <p:cNvPr id="7" name="TextBox 6">
            <a:extLst>
              <a:ext uri="{FF2B5EF4-FFF2-40B4-BE49-F238E27FC236}">
                <a16:creationId xmlns:a16="http://schemas.microsoft.com/office/drawing/2014/main" id="{FC6565E1-DFC9-D1E3-285A-ABA1184E3648}"/>
              </a:ext>
            </a:extLst>
          </p:cNvPr>
          <p:cNvSpPr txBox="1"/>
          <p:nvPr/>
        </p:nvSpPr>
        <p:spPr>
          <a:xfrm>
            <a:off x="327061" y="1120421"/>
            <a:ext cx="3462230" cy="584775"/>
          </a:xfrm>
          <a:prstGeom prst="rect">
            <a:avLst/>
          </a:prstGeom>
          <a:noFill/>
        </p:spPr>
        <p:txBody>
          <a:bodyPr wrap="none" rtlCol="0">
            <a:spAutoFit/>
          </a:bodyPr>
          <a:lstStyle/>
          <a:p>
            <a:r>
              <a:rPr lang="en-US" sz="3200" dirty="0"/>
              <a:t>That animal is black</a:t>
            </a:r>
          </a:p>
        </p:txBody>
      </p:sp>
      <p:sp>
        <p:nvSpPr>
          <p:cNvPr id="8" name="TextBox 7">
            <a:extLst>
              <a:ext uri="{FF2B5EF4-FFF2-40B4-BE49-F238E27FC236}">
                <a16:creationId xmlns:a16="http://schemas.microsoft.com/office/drawing/2014/main" id="{3E7D55AA-F2AE-3A1F-E5ED-1B1AA12418AF}"/>
              </a:ext>
            </a:extLst>
          </p:cNvPr>
          <p:cNvSpPr txBox="1"/>
          <p:nvPr/>
        </p:nvSpPr>
        <p:spPr>
          <a:xfrm>
            <a:off x="7605174" y="1120421"/>
            <a:ext cx="4125873" cy="584775"/>
          </a:xfrm>
          <a:prstGeom prst="rect">
            <a:avLst/>
          </a:prstGeom>
          <a:noFill/>
        </p:spPr>
        <p:txBody>
          <a:bodyPr wrap="none" rtlCol="0">
            <a:spAutoFit/>
          </a:bodyPr>
          <a:lstStyle/>
          <a:p>
            <a:r>
              <a:rPr lang="en-US" sz="3200" dirty="0"/>
              <a:t>That animal is not black</a:t>
            </a:r>
          </a:p>
        </p:txBody>
      </p:sp>
      <p:sp>
        <p:nvSpPr>
          <p:cNvPr id="15" name="TextBox 14">
            <a:extLst>
              <a:ext uri="{FF2B5EF4-FFF2-40B4-BE49-F238E27FC236}">
                <a16:creationId xmlns:a16="http://schemas.microsoft.com/office/drawing/2014/main" id="{06762806-3D09-56C2-665B-3778E75AEB24}"/>
              </a:ext>
            </a:extLst>
          </p:cNvPr>
          <p:cNvSpPr txBox="1"/>
          <p:nvPr/>
        </p:nvSpPr>
        <p:spPr>
          <a:xfrm>
            <a:off x="4971823" y="1071322"/>
            <a:ext cx="1008609" cy="369332"/>
          </a:xfrm>
          <a:prstGeom prst="rect">
            <a:avLst/>
          </a:prstGeom>
          <a:noFill/>
        </p:spPr>
        <p:txBody>
          <a:bodyPr wrap="none" rtlCol="0">
            <a:spAutoFit/>
          </a:bodyPr>
          <a:lstStyle/>
          <a:p>
            <a:r>
              <a:rPr lang="en-US" dirty="0"/>
              <a:t>negation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B330DD9-5646-3716-BD98-1E1E65ADA512}"/>
                  </a:ext>
                </a:extLst>
              </p:cNvPr>
              <p:cNvSpPr txBox="1"/>
              <p:nvPr/>
            </p:nvSpPr>
            <p:spPr>
              <a:xfrm>
                <a:off x="5705183" y="2226466"/>
                <a:ext cx="6333139" cy="2308324"/>
              </a:xfrm>
              <a:prstGeom prst="rect">
                <a:avLst/>
              </a:prstGeom>
              <a:noFill/>
            </p:spPr>
            <p:txBody>
              <a:bodyPr wrap="square" rtlCol="0">
                <a:spAutoFit/>
              </a:bodyPr>
              <a:lstStyle/>
              <a:p>
                <a14:m>
                  <m:oMath xmlns:m="http://schemas.openxmlformats.org/officeDocument/2006/math">
                    <m:r>
                      <a:rPr lang="en-US" sz="4800" b="0" i="1" smtClean="0">
                        <a:solidFill>
                          <a:schemeClr val="accent6">
                            <a:lumMod val="75000"/>
                          </a:schemeClr>
                        </a:solidFill>
                        <a:latin typeface="Cambria Math" panose="02040503050406030204" pitchFamily="18" charset="0"/>
                      </a:rPr>
                      <m:t>⇒</m:t>
                    </m:r>
                  </m:oMath>
                </a14:m>
                <a:r>
                  <a:rPr lang="en-US" sz="4800" dirty="0">
                    <a:solidFill>
                      <a:schemeClr val="accent6">
                        <a:lumMod val="75000"/>
                      </a:schemeClr>
                    </a:solidFill>
                  </a:rPr>
                  <a:t> possible assignments determine statement dependence</a:t>
                </a:r>
              </a:p>
            </p:txBody>
          </p:sp>
        </mc:Choice>
        <mc:Fallback xmlns="">
          <p:sp>
            <p:nvSpPr>
              <p:cNvPr id="16" name="TextBox 15">
                <a:extLst>
                  <a:ext uri="{FF2B5EF4-FFF2-40B4-BE49-F238E27FC236}">
                    <a16:creationId xmlns:a16="http://schemas.microsoft.com/office/drawing/2014/main" id="{DB330DD9-5646-3716-BD98-1E1E65ADA512}"/>
                  </a:ext>
                </a:extLst>
              </p:cNvPr>
              <p:cNvSpPr txBox="1">
                <a:spLocks noRot="1" noChangeAspect="1" noMove="1" noResize="1" noEditPoints="1" noAdjustHandles="1" noChangeArrowheads="1" noChangeShapeType="1" noTextEdit="1"/>
              </p:cNvSpPr>
              <p:nvPr/>
            </p:nvSpPr>
            <p:spPr>
              <a:xfrm>
                <a:off x="5705183" y="2226466"/>
                <a:ext cx="6333139" cy="2308324"/>
              </a:xfrm>
              <a:prstGeom prst="rect">
                <a:avLst/>
              </a:prstGeom>
              <a:blipFill>
                <a:blip r:embed="rId3"/>
                <a:stretch>
                  <a:fillRect l="-4427" t="-5805" r="-2310" b="-13193"/>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F33DEFFF-2A92-1435-C7ED-5B83BF900856}"/>
              </a:ext>
            </a:extLst>
          </p:cNvPr>
          <p:cNvCxnSpPr/>
          <p:nvPr/>
        </p:nvCxnSpPr>
        <p:spPr>
          <a:xfrm>
            <a:off x="3900095" y="1392478"/>
            <a:ext cx="3610177" cy="203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1193CABE-22DB-1BC9-1CE8-8F5739A8CFEB}"/>
                  </a:ext>
                </a:extLst>
              </p:cNvPr>
              <p:cNvGraphicFramePr>
                <a:graphicFrameLocks noGrp="1"/>
              </p:cNvGraphicFramePr>
              <p:nvPr>
                <p:extLst>
                  <p:ext uri="{D42A27DB-BD31-4B8C-83A1-F6EECF244321}">
                    <p14:modId xmlns:p14="http://schemas.microsoft.com/office/powerpoint/2010/main" val="1060696521"/>
                  </p:ext>
                </p:extLst>
              </p:nvPr>
            </p:nvGraphicFramePr>
            <p:xfrm>
              <a:off x="922063" y="2131060"/>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9" name="Table 18">
                <a:extLst>
                  <a:ext uri="{FF2B5EF4-FFF2-40B4-BE49-F238E27FC236}">
                    <a16:creationId xmlns:a16="http://schemas.microsoft.com/office/drawing/2014/main" id="{1193CABE-22DB-1BC9-1CE8-8F5739A8CFEB}"/>
                  </a:ext>
                </a:extLst>
              </p:cNvPr>
              <p:cNvGraphicFramePr>
                <a:graphicFrameLocks noGrp="1"/>
              </p:cNvGraphicFramePr>
              <p:nvPr>
                <p:extLst>
                  <p:ext uri="{D42A27DB-BD31-4B8C-83A1-F6EECF244321}">
                    <p14:modId xmlns:p14="http://schemas.microsoft.com/office/powerpoint/2010/main" val="1060696521"/>
                  </p:ext>
                </p:extLst>
              </p:nvPr>
            </p:nvGraphicFramePr>
            <p:xfrm>
              <a:off x="922063" y="2131060"/>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4"/>
                          <a:stretch>
                            <a:fillRect l="-1205" t="-8197" r="-706024" b="-624590"/>
                          </a:stretch>
                        </a:blipFill>
                      </a:tcPr>
                    </a:tc>
                    <a:tc>
                      <a:txBody>
                        <a:bodyPr/>
                        <a:lstStyle/>
                        <a:p>
                          <a:endParaRPr lang="en-US"/>
                        </a:p>
                      </a:txBody>
                      <a:tcPr>
                        <a:blipFill>
                          <a:blip r:embed="rId4"/>
                          <a:stretch>
                            <a:fillRect l="-101205" t="-8197" r="-606024" b="-624590"/>
                          </a:stretch>
                        </a:blipFill>
                      </a:tcPr>
                    </a:tc>
                    <a:tc>
                      <a:txBody>
                        <a:bodyPr/>
                        <a:lstStyle/>
                        <a:p>
                          <a:endParaRPr lang="en-US"/>
                        </a:p>
                      </a:txBody>
                      <a:tcPr>
                        <a:blipFill>
                          <a:blip r:embed="rId4"/>
                          <a:stretch>
                            <a:fillRect l="-201205" t="-8197" r="-506024" b="-624590"/>
                          </a:stretch>
                        </a:blipFill>
                      </a:tcPr>
                    </a:tc>
                    <a:tc>
                      <a:txBody>
                        <a:bodyPr/>
                        <a:lstStyle/>
                        <a:p>
                          <a:endParaRPr lang="en-US"/>
                        </a:p>
                      </a:txBody>
                      <a:tcPr>
                        <a:blipFill>
                          <a:blip r:embed="rId4"/>
                          <a:stretch>
                            <a:fillRect l="-297619" t="-8197" r="-400000" b="-624590"/>
                          </a:stretch>
                        </a:blipFill>
                      </a:tcPr>
                    </a:tc>
                    <a:tc>
                      <a:txBody>
                        <a:bodyPr/>
                        <a:lstStyle/>
                        <a:p>
                          <a:endParaRPr lang="en-US"/>
                        </a:p>
                      </a:txBody>
                      <a:tcPr>
                        <a:blipFill>
                          <a:blip r:embed="rId4"/>
                          <a:stretch>
                            <a:fillRect l="-402410" t="-8197" r="-304819" b="-624590"/>
                          </a:stretch>
                        </a:blipFill>
                      </a:tcPr>
                    </a:tc>
                    <a:tc>
                      <a:txBody>
                        <a:bodyPr/>
                        <a:lstStyle/>
                        <a:p>
                          <a:endParaRPr lang="en-US"/>
                        </a:p>
                      </a:txBody>
                      <a:tcPr>
                        <a:blipFill>
                          <a:blip r:embed="rId4"/>
                          <a:stretch>
                            <a:fillRect l="-502410" t="-8197" r="-204819" b="-624590"/>
                          </a:stretch>
                        </a:blipFill>
                      </a:tcPr>
                    </a:tc>
                    <a:tc>
                      <a:txBody>
                        <a:bodyPr/>
                        <a:lstStyle/>
                        <a:p>
                          <a:endParaRPr lang="en-US"/>
                        </a:p>
                      </a:txBody>
                      <a:tcPr>
                        <a:blipFill>
                          <a:blip r:embed="rId4"/>
                          <a:stretch>
                            <a:fillRect l="-602410" t="-8197" r="-104819" b="-624590"/>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70A9FA7-454E-CED1-CE89-E90D8D095B2A}"/>
                  </a:ext>
                </a:extLst>
              </p:cNvPr>
              <p:cNvSpPr txBox="1"/>
              <p:nvPr/>
            </p:nvSpPr>
            <p:spPr>
              <a:xfrm>
                <a:off x="1919658" y="4805350"/>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070A9FA7-454E-CED1-CE89-E90D8D095B2A}"/>
                  </a:ext>
                </a:extLst>
              </p:cNvPr>
              <p:cNvSpPr txBox="1">
                <a:spLocks noRot="1" noChangeAspect="1" noMove="1" noResize="1" noEditPoints="1" noAdjustHandles="1" noChangeArrowheads="1" noChangeShapeType="1" noTextEdit="1"/>
              </p:cNvSpPr>
              <p:nvPr/>
            </p:nvSpPr>
            <p:spPr>
              <a:xfrm>
                <a:off x="1919658" y="4805350"/>
                <a:ext cx="482824" cy="461665"/>
              </a:xfrm>
              <a:prstGeom prst="rect">
                <a:avLst/>
              </a:prstGeom>
              <a:blipFill>
                <a:blip r:embed="rId5"/>
                <a:stretch>
                  <a:fillRect/>
                </a:stretch>
              </a:blipFill>
            </p:spPr>
            <p:txBody>
              <a:bodyPr/>
              <a:lstStyle/>
              <a:p>
                <a:r>
                  <a:rPr lang="en-US">
                    <a:noFill/>
                  </a:rPr>
                  <a:t> </a:t>
                </a:r>
              </a:p>
            </p:txBody>
          </p:sp>
        </mc:Fallback>
      </mc:AlternateContent>
      <p:sp>
        <p:nvSpPr>
          <p:cNvPr id="23" name="Freeform: Shape 22">
            <a:extLst>
              <a:ext uri="{FF2B5EF4-FFF2-40B4-BE49-F238E27FC236}">
                <a16:creationId xmlns:a16="http://schemas.microsoft.com/office/drawing/2014/main" id="{118FDA05-9539-5430-2CC4-FDCAFB82C51F}"/>
              </a:ext>
            </a:extLst>
          </p:cNvPr>
          <p:cNvSpPr/>
          <p:nvPr/>
        </p:nvSpPr>
        <p:spPr>
          <a:xfrm>
            <a:off x="1097703" y="4851441"/>
            <a:ext cx="2138183"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649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2548BB0-926F-BF3B-5B21-D051DD228D85}"/>
              </a:ext>
            </a:extLst>
          </p:cNvPr>
          <p:cNvGraphicFramePr>
            <a:graphicFrameLocks noGrp="1"/>
          </p:cNvGraphicFramePr>
          <p:nvPr>
            <p:extLst>
              <p:ext uri="{D42A27DB-BD31-4B8C-83A1-F6EECF244321}">
                <p14:modId xmlns:p14="http://schemas.microsoft.com/office/powerpoint/2010/main" val="3088970295"/>
              </p:ext>
            </p:extLst>
          </p:nvPr>
        </p:nvGraphicFramePr>
        <p:xfrm>
          <a:off x="5460566" y="2012088"/>
          <a:ext cx="1925696" cy="1854200"/>
        </p:xfrm>
        <a:graphic>
          <a:graphicData uri="http://schemas.openxmlformats.org/drawingml/2006/table">
            <a:tbl>
              <a:tblPr firstRow="1" bandRow="1">
                <a:tableStyleId>{5C22544A-7EE6-4342-B048-85BDC9FD1C3A}</a:tableStyleId>
              </a:tblPr>
              <a:tblGrid>
                <a:gridCol w="1925696">
                  <a:extLst>
                    <a:ext uri="{9D8B030D-6E8A-4147-A177-3AD203B41FA5}">
                      <a16:colId xmlns:a16="http://schemas.microsoft.com/office/drawing/2014/main" val="3190182563"/>
                    </a:ext>
                  </a:extLst>
                </a:gridCol>
              </a:tblGrid>
              <a:tr h="370840">
                <a:tc>
                  <a:txBody>
                    <a:bodyPr/>
                    <a:lstStyle/>
                    <a:p>
                      <a:pPr algn="ctr"/>
                      <a:r>
                        <a:rPr lang="en-US" dirty="0"/>
                        <a:t>…</a:t>
                      </a:r>
                    </a:p>
                  </a:txBody>
                  <a:tcPr>
                    <a:solidFill>
                      <a:schemeClr val="accent1"/>
                    </a:solidFill>
                  </a:tcPr>
                </a:tc>
                <a:extLst>
                  <a:ext uri="{0D108BD9-81ED-4DB2-BD59-A6C34878D82A}">
                    <a16:rowId xmlns:a16="http://schemas.microsoft.com/office/drawing/2014/main" val="2875716272"/>
                  </a:ext>
                </a:extLst>
              </a:tr>
              <a:tr h="370840">
                <a:tc>
                  <a:txBody>
                    <a:bodyPr/>
                    <a:lstStyle/>
                    <a:p>
                      <a:pPr algn="ctr"/>
                      <a:r>
                        <a:rPr lang="en-US" dirty="0"/>
                        <a:t>…</a:t>
                      </a:r>
                    </a:p>
                  </a:txBody>
                  <a:tcPr>
                    <a:solidFill>
                      <a:schemeClr val="accent1">
                        <a:tint val="40000"/>
                      </a:schemeClr>
                    </a:solidFill>
                  </a:tcPr>
                </a:tc>
                <a:extLst>
                  <a:ext uri="{0D108BD9-81ED-4DB2-BD59-A6C34878D82A}">
                    <a16:rowId xmlns:a16="http://schemas.microsoft.com/office/drawing/2014/main" val="2032388315"/>
                  </a:ext>
                </a:extLst>
              </a:tr>
              <a:tr h="370840">
                <a:tc>
                  <a:txBody>
                    <a:bodyPr/>
                    <a:lstStyle/>
                    <a:p>
                      <a:pPr algn="ctr"/>
                      <a:r>
                        <a:rPr lang="en-US" dirty="0"/>
                        <a:t>…</a:t>
                      </a:r>
                    </a:p>
                  </a:txBody>
                  <a:tcPr>
                    <a:solidFill>
                      <a:schemeClr val="accent1">
                        <a:tint val="20000"/>
                      </a:schemeClr>
                    </a:solidFill>
                  </a:tcPr>
                </a:tc>
                <a:extLst>
                  <a:ext uri="{0D108BD9-81ED-4DB2-BD59-A6C34878D82A}">
                    <a16:rowId xmlns:a16="http://schemas.microsoft.com/office/drawing/2014/main" val="1124337682"/>
                  </a:ext>
                </a:extLst>
              </a:tr>
              <a:tr h="370840">
                <a:tc>
                  <a:txBody>
                    <a:bodyPr/>
                    <a:lstStyle/>
                    <a:p>
                      <a:pPr algn="ctr"/>
                      <a:r>
                        <a:rPr lang="en-US" dirty="0"/>
                        <a:t>…</a:t>
                      </a:r>
                    </a:p>
                  </a:txBody>
                  <a:tcPr>
                    <a:solidFill>
                      <a:schemeClr val="accent1">
                        <a:tint val="40000"/>
                      </a:schemeClr>
                    </a:solidFill>
                  </a:tcPr>
                </a:tc>
                <a:extLst>
                  <a:ext uri="{0D108BD9-81ED-4DB2-BD59-A6C34878D82A}">
                    <a16:rowId xmlns:a16="http://schemas.microsoft.com/office/drawing/2014/main" val="3602627399"/>
                  </a:ext>
                </a:extLst>
              </a:tr>
              <a:tr h="370840">
                <a:tc>
                  <a:txBody>
                    <a:bodyPr/>
                    <a:lstStyle/>
                    <a:p>
                      <a:pPr algn="ctr"/>
                      <a:r>
                        <a:rPr lang="en-US" dirty="0"/>
                        <a:t>…</a:t>
                      </a:r>
                    </a:p>
                  </a:txBody>
                  <a:tcPr>
                    <a:solidFill>
                      <a:schemeClr val="accent1">
                        <a:tint val="20000"/>
                      </a:schemeClr>
                    </a:solidFill>
                  </a:tcPr>
                </a:tc>
                <a:extLst>
                  <a:ext uri="{0D108BD9-81ED-4DB2-BD59-A6C34878D82A}">
                    <a16:rowId xmlns:a16="http://schemas.microsoft.com/office/drawing/2014/main" val="281766069"/>
                  </a:ext>
                </a:extLst>
              </a:tr>
            </a:tbl>
          </a:graphicData>
        </a:graphic>
      </p:graphicFrame>
      <p:sp>
        <p:nvSpPr>
          <p:cNvPr id="7" name="Rectangle 6">
            <a:extLst>
              <a:ext uri="{FF2B5EF4-FFF2-40B4-BE49-F238E27FC236}">
                <a16:creationId xmlns:a16="http://schemas.microsoft.com/office/drawing/2014/main" id="{787F43D8-F644-124D-5FA8-CE110A1B5242}"/>
              </a:ext>
            </a:extLst>
          </p:cNvPr>
          <p:cNvSpPr/>
          <p:nvPr/>
        </p:nvSpPr>
        <p:spPr>
          <a:xfrm>
            <a:off x="5460566" y="2011560"/>
            <a:ext cx="1925696" cy="1854200"/>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0E12C6-7CCD-1173-A3BE-64EB801328C7}"/>
              </a:ext>
            </a:extLst>
          </p:cNvPr>
          <p:cNvPicPr>
            <a:picLocks noChangeAspect="1"/>
          </p:cNvPicPr>
          <p:nvPr/>
        </p:nvPicPr>
        <p:blipFill rotWithShape="1">
          <a:blip r:embed="rId3"/>
          <a:srcRect t="4985" b="50843"/>
          <a:stretch/>
        </p:blipFill>
        <p:spPr>
          <a:xfrm>
            <a:off x="2036424" y="162735"/>
            <a:ext cx="7887856" cy="1669980"/>
          </a:xfrm>
          <a:prstGeom prst="rect">
            <a:avLst/>
          </a:prstGeom>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FA47DD9-9174-858F-2CD8-FBBC59BE6ECA}"/>
                  </a:ext>
                </a:extLst>
              </p:cNvPr>
              <p:cNvGraphicFramePr>
                <a:graphicFrameLocks noGrp="1"/>
              </p:cNvGraphicFramePr>
              <p:nvPr>
                <p:extLst>
                  <p:ext uri="{D42A27DB-BD31-4B8C-83A1-F6EECF244321}">
                    <p14:modId xmlns:p14="http://schemas.microsoft.com/office/powerpoint/2010/main" val="3580534635"/>
                  </p:ext>
                </p:extLst>
              </p:nvPr>
            </p:nvGraphicFramePr>
            <p:xfrm>
              <a:off x="1010746" y="2011560"/>
              <a:ext cx="4451096" cy="1854200"/>
            </p:xfrm>
            <a:graphic>
              <a:graphicData uri="http://schemas.openxmlformats.org/drawingml/2006/table">
                <a:tbl>
                  <a:tblPr firstRow="1" bandRow="1">
                    <a:tableStyleId>{5C22544A-7EE6-4342-B048-85BDC9FD1C3A}</a:tableStyleId>
                  </a:tblPr>
                  <a:tblGrid>
                    <a:gridCol w="1112774">
                      <a:extLst>
                        <a:ext uri="{9D8B030D-6E8A-4147-A177-3AD203B41FA5}">
                          <a16:colId xmlns:a16="http://schemas.microsoft.com/office/drawing/2014/main" val="358214388"/>
                        </a:ext>
                      </a:extLst>
                    </a:gridCol>
                    <a:gridCol w="1112774">
                      <a:extLst>
                        <a:ext uri="{9D8B030D-6E8A-4147-A177-3AD203B41FA5}">
                          <a16:colId xmlns:a16="http://schemas.microsoft.com/office/drawing/2014/main" val="2388800038"/>
                        </a:ext>
                      </a:extLst>
                    </a:gridCol>
                    <a:gridCol w="1112774">
                      <a:extLst>
                        <a:ext uri="{9D8B030D-6E8A-4147-A177-3AD203B41FA5}">
                          <a16:colId xmlns:a16="http://schemas.microsoft.com/office/drawing/2014/main" val="2696838345"/>
                        </a:ext>
                      </a:extLst>
                    </a:gridCol>
                    <a:gridCol w="1112774">
                      <a:extLst>
                        <a:ext uri="{9D8B030D-6E8A-4147-A177-3AD203B41FA5}">
                          <a16:colId xmlns:a16="http://schemas.microsoft.com/office/drawing/2014/main" val="2395308273"/>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Choice>
        <mc:Fallback xmlns="">
          <p:graphicFrame>
            <p:nvGraphicFramePr>
              <p:cNvPr id="5" name="Table 4">
                <a:extLst>
                  <a:ext uri="{FF2B5EF4-FFF2-40B4-BE49-F238E27FC236}">
                    <a16:creationId xmlns:a16="http://schemas.microsoft.com/office/drawing/2014/main" id="{9FA47DD9-9174-858F-2CD8-FBBC59BE6ECA}"/>
                  </a:ext>
                </a:extLst>
              </p:cNvPr>
              <p:cNvGraphicFramePr>
                <a:graphicFrameLocks noGrp="1"/>
              </p:cNvGraphicFramePr>
              <p:nvPr>
                <p:extLst>
                  <p:ext uri="{D42A27DB-BD31-4B8C-83A1-F6EECF244321}">
                    <p14:modId xmlns:p14="http://schemas.microsoft.com/office/powerpoint/2010/main" val="3580534635"/>
                  </p:ext>
                </p:extLst>
              </p:nvPr>
            </p:nvGraphicFramePr>
            <p:xfrm>
              <a:off x="1010746" y="2011560"/>
              <a:ext cx="4451096" cy="1854200"/>
            </p:xfrm>
            <a:graphic>
              <a:graphicData uri="http://schemas.openxmlformats.org/drawingml/2006/table">
                <a:tbl>
                  <a:tblPr firstRow="1" bandRow="1">
                    <a:tableStyleId>{5C22544A-7EE6-4342-B048-85BDC9FD1C3A}</a:tableStyleId>
                  </a:tblPr>
                  <a:tblGrid>
                    <a:gridCol w="1112774">
                      <a:extLst>
                        <a:ext uri="{9D8B030D-6E8A-4147-A177-3AD203B41FA5}">
                          <a16:colId xmlns:a16="http://schemas.microsoft.com/office/drawing/2014/main" val="358214388"/>
                        </a:ext>
                      </a:extLst>
                    </a:gridCol>
                    <a:gridCol w="1112774">
                      <a:extLst>
                        <a:ext uri="{9D8B030D-6E8A-4147-A177-3AD203B41FA5}">
                          <a16:colId xmlns:a16="http://schemas.microsoft.com/office/drawing/2014/main" val="2388800038"/>
                        </a:ext>
                      </a:extLst>
                    </a:gridCol>
                    <a:gridCol w="1112774">
                      <a:extLst>
                        <a:ext uri="{9D8B030D-6E8A-4147-A177-3AD203B41FA5}">
                          <a16:colId xmlns:a16="http://schemas.microsoft.com/office/drawing/2014/main" val="2696838345"/>
                        </a:ext>
                      </a:extLst>
                    </a:gridCol>
                    <a:gridCol w="1112774">
                      <a:extLst>
                        <a:ext uri="{9D8B030D-6E8A-4147-A177-3AD203B41FA5}">
                          <a16:colId xmlns:a16="http://schemas.microsoft.com/office/drawing/2014/main" val="2395308273"/>
                        </a:ext>
                      </a:extLst>
                    </a:gridCol>
                  </a:tblGrid>
                  <a:tr h="370840">
                    <a:tc>
                      <a:txBody>
                        <a:bodyPr/>
                        <a:lstStyle/>
                        <a:p>
                          <a:endParaRPr lang="en-US"/>
                        </a:p>
                      </a:txBody>
                      <a:tcPr>
                        <a:blipFill>
                          <a:blip r:embed="rId4"/>
                          <a:stretch>
                            <a:fillRect l="-546" t="-8197" r="-302186" b="-424590"/>
                          </a:stretch>
                        </a:blipFill>
                      </a:tcPr>
                    </a:tc>
                    <a:tc>
                      <a:txBody>
                        <a:bodyPr/>
                        <a:lstStyle/>
                        <a:p>
                          <a:endParaRPr lang="en-US"/>
                        </a:p>
                      </a:txBody>
                      <a:tcPr>
                        <a:blipFill>
                          <a:blip r:embed="rId4"/>
                          <a:stretch>
                            <a:fillRect l="-100546" t="-8197" r="-202186" b="-424590"/>
                          </a:stretch>
                        </a:blipFill>
                      </a:tcPr>
                    </a:tc>
                    <a:tc>
                      <a:txBody>
                        <a:bodyPr/>
                        <a:lstStyle/>
                        <a:p>
                          <a:endParaRPr lang="en-US"/>
                        </a:p>
                      </a:txBody>
                      <a:tcPr>
                        <a:blipFill>
                          <a:blip r:embed="rId4"/>
                          <a:stretch>
                            <a:fillRect l="-201648" t="-8197" r="-103297" b="-424590"/>
                          </a:stretch>
                        </a:blipFill>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DA8C9DB-41B9-2AF9-E5D1-4529D3747B5F}"/>
                  </a:ext>
                </a:extLst>
              </p:cNvPr>
              <p:cNvGraphicFramePr>
                <a:graphicFrameLocks noGrp="1"/>
              </p:cNvGraphicFramePr>
              <p:nvPr>
                <p:extLst>
                  <p:ext uri="{D42A27DB-BD31-4B8C-83A1-F6EECF244321}">
                    <p14:modId xmlns:p14="http://schemas.microsoft.com/office/powerpoint/2010/main" val="3127556871"/>
                  </p:ext>
                </p:extLst>
              </p:nvPr>
            </p:nvGraphicFramePr>
            <p:xfrm>
              <a:off x="7386262" y="2011560"/>
              <a:ext cx="1322830" cy="1854200"/>
            </p:xfrm>
            <a:graphic>
              <a:graphicData uri="http://schemas.openxmlformats.org/drawingml/2006/table">
                <a:tbl>
                  <a:tblPr firstRow="1" bandRow="1">
                    <a:tableStyleId>{5C22544A-7EE6-4342-B048-85BDC9FD1C3A}</a:tableStyleId>
                  </a:tblPr>
                  <a:tblGrid>
                    <a:gridCol w="1322830">
                      <a:extLst>
                        <a:ext uri="{9D8B030D-6E8A-4147-A177-3AD203B41FA5}">
                          <a16:colId xmlns:a16="http://schemas.microsoft.com/office/drawing/2014/main" val="1275631201"/>
                        </a:ext>
                      </a:extLst>
                    </a:gridCol>
                  </a:tblGrid>
                  <a:tr h="370840">
                    <a:tc>
                      <a:txBody>
                        <a:bodyPr/>
                        <a:lstStyle/>
                        <a:p>
                          <a:pPr algn="ct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𝒔</m:t>
                                    </m:r>
                                  </m:e>
                                </m:acc>
                              </m:oMath>
                            </m:oMathPara>
                          </a14:m>
                          <a:endParaRPr lang="en-US" i="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093238822"/>
                      </a:ext>
                    </a:extLst>
                  </a:tr>
                  <a:tr h="370840">
                    <a:tc>
                      <a:txBody>
                        <a:bodyPr/>
                        <a:lstStyle/>
                        <a:p>
                          <a:pPr algn="ctr"/>
                          <a:r>
                            <a:rPr lang="en-US" dirty="0"/>
                            <a:t>T</a:t>
                          </a:r>
                        </a:p>
                      </a:txBody>
                      <a:tcPr/>
                    </a:tc>
                    <a:extLst>
                      <a:ext uri="{0D108BD9-81ED-4DB2-BD59-A6C34878D82A}">
                        <a16:rowId xmlns:a16="http://schemas.microsoft.com/office/drawing/2014/main" val="4076238466"/>
                      </a:ext>
                    </a:extLst>
                  </a:tr>
                  <a:tr h="370840">
                    <a:tc>
                      <a:txBody>
                        <a:bodyPr/>
                        <a:lstStyle/>
                        <a:p>
                          <a:pPr algn="ctr"/>
                          <a:r>
                            <a:rPr lang="en-US" dirty="0"/>
                            <a:t>F</a:t>
                          </a:r>
                        </a:p>
                      </a:txBody>
                      <a:tcPr/>
                    </a:tc>
                    <a:extLst>
                      <a:ext uri="{0D108BD9-81ED-4DB2-BD59-A6C34878D82A}">
                        <a16:rowId xmlns:a16="http://schemas.microsoft.com/office/drawing/2014/main" val="1771771718"/>
                      </a:ext>
                    </a:extLst>
                  </a:tr>
                  <a:tr h="370840">
                    <a:tc>
                      <a:txBody>
                        <a:bodyPr/>
                        <a:lstStyle/>
                        <a:p>
                          <a:pPr algn="ctr"/>
                          <a:r>
                            <a:rPr lang="en-US" dirty="0"/>
                            <a:t>F</a:t>
                          </a:r>
                        </a:p>
                      </a:txBody>
                      <a:tcPr/>
                    </a:tc>
                    <a:extLst>
                      <a:ext uri="{0D108BD9-81ED-4DB2-BD59-A6C34878D82A}">
                        <a16:rowId xmlns:a16="http://schemas.microsoft.com/office/drawing/2014/main" val="1757039667"/>
                      </a:ext>
                    </a:extLst>
                  </a:tr>
                  <a:tr h="370840">
                    <a:tc>
                      <a:txBody>
                        <a:bodyPr/>
                        <a:lstStyle/>
                        <a:p>
                          <a:pPr algn="ctr"/>
                          <a:r>
                            <a:rPr lang="en-US" dirty="0"/>
                            <a:t>…</a:t>
                          </a:r>
                        </a:p>
                      </a:txBody>
                      <a:tcPr/>
                    </a:tc>
                    <a:extLst>
                      <a:ext uri="{0D108BD9-81ED-4DB2-BD59-A6C34878D82A}">
                        <a16:rowId xmlns:a16="http://schemas.microsoft.com/office/drawing/2014/main" val="2872814047"/>
                      </a:ext>
                    </a:extLst>
                  </a:tr>
                </a:tbl>
              </a:graphicData>
            </a:graphic>
          </p:graphicFrame>
        </mc:Choice>
        <mc:Fallback xmlns="">
          <p:graphicFrame>
            <p:nvGraphicFramePr>
              <p:cNvPr id="6" name="Table 5">
                <a:extLst>
                  <a:ext uri="{FF2B5EF4-FFF2-40B4-BE49-F238E27FC236}">
                    <a16:creationId xmlns:a16="http://schemas.microsoft.com/office/drawing/2014/main" id="{4DA8C9DB-41B9-2AF9-E5D1-4529D3747B5F}"/>
                  </a:ext>
                </a:extLst>
              </p:cNvPr>
              <p:cNvGraphicFramePr>
                <a:graphicFrameLocks noGrp="1"/>
              </p:cNvGraphicFramePr>
              <p:nvPr>
                <p:extLst>
                  <p:ext uri="{D42A27DB-BD31-4B8C-83A1-F6EECF244321}">
                    <p14:modId xmlns:p14="http://schemas.microsoft.com/office/powerpoint/2010/main" val="3127556871"/>
                  </p:ext>
                </p:extLst>
              </p:nvPr>
            </p:nvGraphicFramePr>
            <p:xfrm>
              <a:off x="7386262" y="2011560"/>
              <a:ext cx="1322830" cy="1854200"/>
            </p:xfrm>
            <a:graphic>
              <a:graphicData uri="http://schemas.openxmlformats.org/drawingml/2006/table">
                <a:tbl>
                  <a:tblPr firstRow="1" bandRow="1">
                    <a:tableStyleId>{5C22544A-7EE6-4342-B048-85BDC9FD1C3A}</a:tableStyleId>
                  </a:tblPr>
                  <a:tblGrid>
                    <a:gridCol w="1322830">
                      <a:extLst>
                        <a:ext uri="{9D8B030D-6E8A-4147-A177-3AD203B41FA5}">
                          <a16:colId xmlns:a16="http://schemas.microsoft.com/office/drawing/2014/main" val="1275631201"/>
                        </a:ext>
                      </a:extLst>
                    </a:gridCol>
                  </a:tblGrid>
                  <a:tr h="370840">
                    <a:tc>
                      <a:txBody>
                        <a:bodyPr/>
                        <a:lstStyle/>
                        <a:p>
                          <a:endParaRPr lang="en-US"/>
                        </a:p>
                      </a:txBody>
                      <a:tcPr>
                        <a:blipFill>
                          <a:blip r:embed="rId5"/>
                          <a:stretch>
                            <a:fillRect l="-459" t="-1639" r="-1835" b="-424590"/>
                          </a:stretch>
                        </a:blipFill>
                      </a:tcPr>
                    </a:tc>
                    <a:extLst>
                      <a:ext uri="{0D108BD9-81ED-4DB2-BD59-A6C34878D82A}">
                        <a16:rowId xmlns:a16="http://schemas.microsoft.com/office/drawing/2014/main" val="3093238822"/>
                      </a:ext>
                    </a:extLst>
                  </a:tr>
                  <a:tr h="370840">
                    <a:tc>
                      <a:txBody>
                        <a:bodyPr/>
                        <a:lstStyle/>
                        <a:p>
                          <a:pPr algn="ctr"/>
                          <a:r>
                            <a:rPr lang="en-US" dirty="0"/>
                            <a:t>T</a:t>
                          </a:r>
                        </a:p>
                      </a:txBody>
                      <a:tcPr/>
                    </a:tc>
                    <a:extLst>
                      <a:ext uri="{0D108BD9-81ED-4DB2-BD59-A6C34878D82A}">
                        <a16:rowId xmlns:a16="http://schemas.microsoft.com/office/drawing/2014/main" val="4076238466"/>
                      </a:ext>
                    </a:extLst>
                  </a:tr>
                  <a:tr h="370840">
                    <a:tc>
                      <a:txBody>
                        <a:bodyPr/>
                        <a:lstStyle/>
                        <a:p>
                          <a:pPr algn="ctr"/>
                          <a:r>
                            <a:rPr lang="en-US" dirty="0"/>
                            <a:t>F</a:t>
                          </a:r>
                        </a:p>
                      </a:txBody>
                      <a:tcPr/>
                    </a:tc>
                    <a:extLst>
                      <a:ext uri="{0D108BD9-81ED-4DB2-BD59-A6C34878D82A}">
                        <a16:rowId xmlns:a16="http://schemas.microsoft.com/office/drawing/2014/main" val="1771771718"/>
                      </a:ext>
                    </a:extLst>
                  </a:tr>
                  <a:tr h="370840">
                    <a:tc>
                      <a:txBody>
                        <a:bodyPr/>
                        <a:lstStyle/>
                        <a:p>
                          <a:pPr algn="ctr"/>
                          <a:r>
                            <a:rPr lang="en-US" dirty="0"/>
                            <a:t>F</a:t>
                          </a:r>
                        </a:p>
                      </a:txBody>
                      <a:tcPr/>
                    </a:tc>
                    <a:extLst>
                      <a:ext uri="{0D108BD9-81ED-4DB2-BD59-A6C34878D82A}">
                        <a16:rowId xmlns:a16="http://schemas.microsoft.com/office/drawing/2014/main" val="1757039667"/>
                      </a:ext>
                    </a:extLst>
                  </a:tr>
                  <a:tr h="370840">
                    <a:tc>
                      <a:txBody>
                        <a:bodyPr/>
                        <a:lstStyle/>
                        <a:p>
                          <a:pPr algn="ctr"/>
                          <a:r>
                            <a:rPr lang="en-US" dirty="0"/>
                            <a:t>…</a:t>
                          </a:r>
                        </a:p>
                      </a:txBody>
                      <a:tcPr/>
                    </a:tc>
                    <a:extLst>
                      <a:ext uri="{0D108BD9-81ED-4DB2-BD59-A6C34878D82A}">
                        <a16:rowId xmlns:a16="http://schemas.microsoft.com/office/drawing/2014/main" val="2872814047"/>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77CE37-82D0-9A90-7984-024F54246F23}"/>
                  </a:ext>
                </a:extLst>
              </p:cNvPr>
              <p:cNvSpPr txBox="1"/>
              <p:nvPr/>
            </p:nvSpPr>
            <p:spPr>
              <a:xfrm>
                <a:off x="5980352" y="2696315"/>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8" name="TextBox 7">
                <a:extLst>
                  <a:ext uri="{FF2B5EF4-FFF2-40B4-BE49-F238E27FC236}">
                    <a16:creationId xmlns:a16="http://schemas.microsoft.com/office/drawing/2014/main" id="{B677CE37-82D0-9A90-7984-024F54246F23}"/>
                  </a:ext>
                </a:extLst>
              </p:cNvPr>
              <p:cNvSpPr txBox="1">
                <a:spLocks noRot="1" noChangeAspect="1" noMove="1" noResize="1" noEditPoints="1" noAdjustHandles="1" noChangeArrowheads="1" noChangeShapeType="1" noTextEdit="1"/>
              </p:cNvSpPr>
              <p:nvPr/>
            </p:nvSpPr>
            <p:spPr>
              <a:xfrm>
                <a:off x="5980352" y="2696315"/>
                <a:ext cx="749808" cy="369332"/>
              </a:xfrm>
              <a:prstGeom prst="rect">
                <a:avLst/>
              </a:prstGeom>
              <a:blipFill>
                <a:blip r:embed="rId6"/>
                <a:stretch>
                  <a:fillRect b="-1311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575E82C2-56CD-D0A6-01E4-F2797108BA71}"/>
              </a:ext>
            </a:extLst>
          </p:cNvPr>
          <p:cNvCxnSpPr/>
          <p:nvPr/>
        </p:nvCxnSpPr>
        <p:spPr>
          <a:xfrm>
            <a:off x="5605771" y="3111813"/>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E9B74A4-9501-067B-D4DD-01FFE301F8DF}"/>
                  </a:ext>
                </a:extLst>
              </p:cNvPr>
              <p:cNvSpPr txBox="1"/>
              <p:nvPr/>
            </p:nvSpPr>
            <p:spPr>
              <a:xfrm>
                <a:off x="5460566" y="3169574"/>
                <a:ext cx="2008691"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a14:m>
                <a:r>
                  <a:rPr lang="en-US" dirty="0"/>
                  <a:t> </a:t>
                </a:r>
                <a:r>
                  <a:rPr lang="en-US" dirty="0">
                    <a:latin typeface="Cambria Math" panose="02040503050406030204" pitchFamily="18" charset="0"/>
                    <a:ea typeface="Cambria Math" panose="02040503050406030204" pitchFamily="18" charset="0"/>
                  </a:rPr>
                  <a:t>AND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𝟐</m:t>
                        </m:r>
                      </m:sub>
                    </m:sSub>
                    <m:r>
                      <a:rPr lang="en-US" b="1" i="1" smtClean="0">
                        <a:latin typeface="Cambria Math" panose="02040503050406030204" pitchFamily="18" charset="0"/>
                      </a:rPr>
                      <m:t> </m:t>
                    </m:r>
                    <m:r>
                      <m:rPr>
                        <m:sty m:val="p"/>
                      </m:rPr>
                      <a:rPr lang="en-US" b="0" i="0" smtClean="0">
                        <a:latin typeface="Cambria Math" panose="02040503050406030204" pitchFamily="18" charset="0"/>
                      </a:rPr>
                      <m:t>OR</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𝒔</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endParaRPr lang="en-US" dirty="0"/>
              </a:p>
            </p:txBody>
          </p:sp>
        </mc:Choice>
        <mc:Fallback xmlns="">
          <p:sp>
            <p:nvSpPr>
              <p:cNvPr id="12" name="TextBox 11">
                <a:extLst>
                  <a:ext uri="{FF2B5EF4-FFF2-40B4-BE49-F238E27FC236}">
                    <a16:creationId xmlns:a16="http://schemas.microsoft.com/office/drawing/2014/main" id="{EE9B74A4-9501-067B-D4DD-01FFE301F8DF}"/>
                  </a:ext>
                </a:extLst>
              </p:cNvPr>
              <p:cNvSpPr txBox="1">
                <a:spLocks noRot="1" noChangeAspect="1" noMove="1" noResize="1" noEditPoints="1" noAdjustHandles="1" noChangeArrowheads="1" noChangeShapeType="1" noTextEdit="1"/>
              </p:cNvSpPr>
              <p:nvPr/>
            </p:nvSpPr>
            <p:spPr>
              <a:xfrm>
                <a:off x="5460566" y="3169574"/>
                <a:ext cx="2008691" cy="369332"/>
              </a:xfrm>
              <a:prstGeom prst="rect">
                <a:avLst/>
              </a:prstGeom>
              <a:blipFill>
                <a:blip r:embed="rId7"/>
                <a:stretch>
                  <a:fillRect t="-13115" r="-608"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4EE8DB8-B065-A58C-645D-D016DB2C3BFB}"/>
                  </a:ext>
                </a:extLst>
              </p:cNvPr>
              <p:cNvSpPr txBox="1"/>
              <p:nvPr/>
            </p:nvSpPr>
            <p:spPr>
              <a:xfrm>
                <a:off x="601492" y="2369355"/>
                <a:ext cx="35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m:oMathPara>
                </a14:m>
                <a:endParaRPr lang="en-US" sz="1800" b="0" dirty="0"/>
              </a:p>
              <a:p>
                <a:endParaRPr lang="en-US" sz="1800" dirty="0"/>
              </a:p>
            </p:txBody>
          </p:sp>
        </mc:Choice>
        <mc:Fallback xmlns="">
          <p:sp>
            <p:nvSpPr>
              <p:cNvPr id="18" name="TextBox 17">
                <a:extLst>
                  <a:ext uri="{FF2B5EF4-FFF2-40B4-BE49-F238E27FC236}">
                    <a16:creationId xmlns:a16="http://schemas.microsoft.com/office/drawing/2014/main" id="{64EE8DB8-B065-A58C-645D-D016DB2C3BFB}"/>
                  </a:ext>
                </a:extLst>
              </p:cNvPr>
              <p:cNvSpPr txBox="1">
                <a:spLocks noRot="1" noChangeAspect="1" noMove="1" noResize="1" noEditPoints="1" noAdjustHandles="1" noChangeArrowheads="1" noChangeShapeType="1" noTextEdit="1"/>
              </p:cNvSpPr>
              <p:nvPr/>
            </p:nvSpPr>
            <p:spPr>
              <a:xfrm>
                <a:off x="601492" y="2369355"/>
                <a:ext cx="359394" cy="646331"/>
              </a:xfrm>
              <a:prstGeom prst="rect">
                <a:avLst/>
              </a:prstGeom>
              <a:blipFill>
                <a:blip r:embed="rId8"/>
                <a:stretch>
                  <a:fillRect r="-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57FA20D-A5E4-FD50-17F2-FDD4164D9DD7}"/>
                  </a:ext>
                </a:extLst>
              </p:cNvPr>
              <p:cNvSpPr txBox="1"/>
              <p:nvPr/>
            </p:nvSpPr>
            <p:spPr>
              <a:xfrm>
                <a:off x="614471" y="3108088"/>
                <a:ext cx="427482"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3</m:t>
                          </m:r>
                        </m:sub>
                      </m:sSub>
                    </m:oMath>
                  </m:oMathPara>
                </a14:m>
                <a:endParaRPr lang="en-US" sz="1800" b="0" dirty="0"/>
              </a:p>
              <a:p>
                <a:endParaRPr lang="en-US" sz="1800" dirty="0"/>
              </a:p>
            </p:txBody>
          </p:sp>
        </mc:Choice>
        <mc:Fallback xmlns="">
          <p:sp>
            <p:nvSpPr>
              <p:cNvPr id="20" name="TextBox 19">
                <a:extLst>
                  <a:ext uri="{FF2B5EF4-FFF2-40B4-BE49-F238E27FC236}">
                    <a16:creationId xmlns:a16="http://schemas.microsoft.com/office/drawing/2014/main" id="{657FA20D-A5E4-FD50-17F2-FDD4164D9DD7}"/>
                  </a:ext>
                </a:extLst>
              </p:cNvPr>
              <p:cNvSpPr txBox="1">
                <a:spLocks noRot="1" noChangeAspect="1" noMove="1" noResize="1" noEditPoints="1" noAdjustHandles="1" noChangeArrowheads="1" noChangeShapeType="1" noTextEdit="1"/>
              </p:cNvSpPr>
              <p:nvPr/>
            </p:nvSpPr>
            <p:spPr>
              <a:xfrm>
                <a:off x="614471" y="3108088"/>
                <a:ext cx="427482" cy="64633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F2A4796-3009-AF78-C439-FC8215DD6CF1}"/>
                  </a:ext>
                </a:extLst>
              </p:cNvPr>
              <p:cNvSpPr txBox="1"/>
              <p:nvPr/>
            </p:nvSpPr>
            <p:spPr>
              <a:xfrm>
                <a:off x="604374" y="2734153"/>
                <a:ext cx="2393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2</m:t>
                          </m:r>
                        </m:sub>
                      </m:sSub>
                    </m:oMath>
                  </m:oMathPara>
                </a14:m>
                <a:endParaRPr lang="en-US" sz="1800" b="0" dirty="0"/>
              </a:p>
              <a:p>
                <a:endParaRPr lang="en-US" sz="1800" dirty="0"/>
              </a:p>
            </p:txBody>
          </p:sp>
        </mc:Choice>
        <mc:Fallback xmlns="">
          <p:sp>
            <p:nvSpPr>
              <p:cNvPr id="22" name="TextBox 21">
                <a:extLst>
                  <a:ext uri="{FF2B5EF4-FFF2-40B4-BE49-F238E27FC236}">
                    <a16:creationId xmlns:a16="http://schemas.microsoft.com/office/drawing/2014/main" id="{6F2A4796-3009-AF78-C439-FC8215DD6CF1}"/>
                  </a:ext>
                </a:extLst>
              </p:cNvPr>
              <p:cNvSpPr txBox="1">
                <a:spLocks noRot="1" noChangeAspect="1" noMove="1" noResize="1" noEditPoints="1" noAdjustHandles="1" noChangeArrowheads="1" noChangeShapeType="1" noTextEdit="1"/>
              </p:cNvSpPr>
              <p:nvPr/>
            </p:nvSpPr>
            <p:spPr>
              <a:xfrm>
                <a:off x="604374" y="2734153"/>
                <a:ext cx="239394" cy="646331"/>
              </a:xfrm>
              <a:prstGeom prst="rect">
                <a:avLst/>
              </a:prstGeom>
              <a:blipFill>
                <a:blip r:embed="rId10"/>
                <a:stretch>
                  <a:fillRect r="-589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7F7084-F933-F19D-0832-CA3770A15AB2}"/>
                  </a:ext>
                </a:extLst>
              </p:cNvPr>
              <p:cNvSpPr txBox="1"/>
              <p:nvPr/>
            </p:nvSpPr>
            <p:spPr>
              <a:xfrm>
                <a:off x="604374" y="3496428"/>
                <a:ext cx="427482"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m:t>
                      </m:r>
                    </m:oMath>
                  </m:oMathPara>
                </a14:m>
                <a:endParaRPr lang="en-US" sz="1800" dirty="0"/>
              </a:p>
            </p:txBody>
          </p:sp>
        </mc:Choice>
        <mc:Fallback xmlns="">
          <p:sp>
            <p:nvSpPr>
              <p:cNvPr id="24" name="TextBox 23">
                <a:extLst>
                  <a:ext uri="{FF2B5EF4-FFF2-40B4-BE49-F238E27FC236}">
                    <a16:creationId xmlns:a16="http://schemas.microsoft.com/office/drawing/2014/main" id="{4C7F7084-F933-F19D-0832-CA3770A15AB2}"/>
                  </a:ext>
                </a:extLst>
              </p:cNvPr>
              <p:cNvSpPr txBox="1">
                <a:spLocks noRot="1" noChangeAspect="1" noMove="1" noResize="1" noEditPoints="1" noAdjustHandles="1" noChangeArrowheads="1" noChangeShapeType="1" noTextEdit="1"/>
              </p:cNvSpPr>
              <p:nvPr/>
            </p:nvSpPr>
            <p:spPr>
              <a:xfrm>
                <a:off x="604374" y="3496428"/>
                <a:ext cx="427482" cy="369332"/>
              </a:xfrm>
              <a:prstGeom prst="rect">
                <a:avLst/>
              </a:prstGeom>
              <a:blipFill>
                <a:blip r:embed="rId11"/>
                <a:stretch>
                  <a:fillRect/>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AC22FF89-D3DC-A83D-53B4-D9BAB741FAA2}"/>
              </a:ext>
            </a:extLst>
          </p:cNvPr>
          <p:cNvPicPr>
            <a:picLocks noChangeAspect="1"/>
          </p:cNvPicPr>
          <p:nvPr/>
        </p:nvPicPr>
        <p:blipFill>
          <a:blip r:embed="rId12"/>
          <a:stretch>
            <a:fillRect/>
          </a:stretch>
        </p:blipFill>
        <p:spPr>
          <a:xfrm rot="10800000">
            <a:off x="342357" y="2419510"/>
            <a:ext cx="385001" cy="142424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C0CA413-6072-E989-258A-6325465983DE}"/>
                  </a:ext>
                </a:extLst>
              </p:cNvPr>
              <p:cNvSpPr txBox="1"/>
              <p:nvPr/>
            </p:nvSpPr>
            <p:spPr>
              <a:xfrm>
                <a:off x="-73158" y="2940252"/>
                <a:ext cx="4550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𝒜</m:t>
                          </m:r>
                        </m:e>
                        <m:sub>
                          <m:r>
                            <a:rPr lang="en-US" sz="1800" b="0" i="1" smtClean="0">
                              <a:latin typeface="Cambria Math" panose="02040503050406030204" pitchFamily="18" charset="0"/>
                            </a:rPr>
                            <m:t>𝒮</m:t>
                          </m:r>
                        </m:sub>
                      </m:sSub>
                    </m:oMath>
                  </m:oMathPara>
                </a14:m>
                <a:endParaRPr lang="en-US" dirty="0"/>
              </a:p>
            </p:txBody>
          </p:sp>
        </mc:Choice>
        <mc:Fallback xmlns="">
          <p:sp>
            <p:nvSpPr>
              <p:cNvPr id="31" name="TextBox 30">
                <a:extLst>
                  <a:ext uri="{FF2B5EF4-FFF2-40B4-BE49-F238E27FC236}">
                    <a16:creationId xmlns:a16="http://schemas.microsoft.com/office/drawing/2014/main" id="{0C0CA413-6072-E989-258A-6325465983DE}"/>
                  </a:ext>
                </a:extLst>
              </p:cNvPr>
              <p:cNvSpPr txBox="1">
                <a:spLocks noRot="1" noChangeAspect="1" noMove="1" noResize="1" noEditPoints="1" noAdjustHandles="1" noChangeArrowheads="1" noChangeShapeType="1" noTextEdit="1"/>
              </p:cNvSpPr>
              <p:nvPr/>
            </p:nvSpPr>
            <p:spPr>
              <a:xfrm>
                <a:off x="-73158" y="2940252"/>
                <a:ext cx="455054" cy="369332"/>
              </a:xfrm>
              <a:prstGeom prst="rect">
                <a:avLst/>
              </a:prstGeom>
              <a:blipFill>
                <a:blip r:embed="rId13"/>
                <a:stretch>
                  <a:fillRect r="-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61494C9-1093-6612-7BE1-0578635B62A0}"/>
                  </a:ext>
                </a:extLst>
              </p:cNvPr>
              <p:cNvSpPr txBox="1"/>
              <p:nvPr/>
            </p:nvSpPr>
            <p:spPr>
              <a:xfrm flipH="1">
                <a:off x="8667801" y="3109601"/>
                <a:ext cx="4142057" cy="369332"/>
              </a:xfrm>
              <a:prstGeom prst="rect">
                <a:avLst/>
              </a:prstGeom>
              <a:noFill/>
            </p:spPr>
            <p:txBody>
              <a:bodyPr wrap="square">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3</m:t>
                        </m:r>
                      </m:sub>
                    </m:sSub>
                  </m:oMath>
                </a14:m>
                <a:r>
                  <a:rPr lang="en-US" dirty="0"/>
                  <a:t>(</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𝑠</m:t>
                        </m:r>
                      </m:e>
                    </m:acc>
                    <m:r>
                      <a:rPr lang="en-US" b="0" i="1" smtClean="0">
                        <a:latin typeface="Cambria Math" panose="02040503050406030204" pitchFamily="18" charset="0"/>
                        <a:ea typeface="Cambria Math" panose="02040503050406030204" pitchFamily="18" charset="0"/>
                      </a:rPr>
                      <m:t>)</m:t>
                    </m:r>
                  </m:oMath>
                </a14:m>
                <a:r>
                  <a:rPr lang="en-US" i="1" dirty="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𝔹</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latin typeface="Cambria Math" panose="02040503050406030204" pitchFamily="18" charset="0"/>
                    <a:ea typeface="Cambria Math" panose="02040503050406030204" pitchFamily="18" charset="0"/>
                  </a:rPr>
                  <a:t>))</a:t>
                </a:r>
                <a:endParaRPr lang="en-US" i="1" dirty="0"/>
              </a:p>
            </p:txBody>
          </p:sp>
        </mc:Choice>
        <mc:Fallback xmlns="">
          <p:sp>
            <p:nvSpPr>
              <p:cNvPr id="38" name="TextBox 37">
                <a:extLst>
                  <a:ext uri="{FF2B5EF4-FFF2-40B4-BE49-F238E27FC236}">
                    <a16:creationId xmlns:a16="http://schemas.microsoft.com/office/drawing/2014/main" id="{361494C9-1093-6612-7BE1-0578635B62A0}"/>
                  </a:ext>
                </a:extLst>
              </p:cNvPr>
              <p:cNvSpPr txBox="1">
                <a:spLocks noRot="1" noChangeAspect="1" noMove="1" noResize="1" noEditPoints="1" noAdjustHandles="1" noChangeArrowheads="1" noChangeShapeType="1" noTextEdit="1"/>
              </p:cNvSpPr>
              <p:nvPr/>
            </p:nvSpPr>
            <p:spPr>
              <a:xfrm flipH="1">
                <a:off x="8667801" y="3109601"/>
                <a:ext cx="4142057" cy="369332"/>
              </a:xfrm>
              <a:prstGeom prst="rect">
                <a:avLst/>
              </a:prstGeom>
              <a:blipFill>
                <a:blip r:embed="rId14"/>
                <a:stretch>
                  <a:fillRect t="-1147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3A4BF4A-AF9D-2E8C-2058-D82B15121CA3}"/>
                  </a:ext>
                </a:extLst>
              </p:cNvPr>
              <p:cNvSpPr txBox="1"/>
              <p:nvPr/>
            </p:nvSpPr>
            <p:spPr>
              <a:xfrm>
                <a:off x="8666707" y="2380786"/>
                <a:ext cx="4431496" cy="369332"/>
              </a:xfrm>
              <a:prstGeom prst="rect">
                <a:avLst/>
              </a:prstGeom>
              <a:noFill/>
            </p:spPr>
            <p:txBody>
              <a:bodyPr wrap="square">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1</m:t>
                        </m:r>
                      </m:sub>
                    </m:sSub>
                  </m:oMath>
                </a14:m>
                <a:r>
                  <a:rPr lang="en-US" dirty="0"/>
                  <a:t>(</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𝑠</m:t>
                        </m:r>
                      </m:e>
                    </m:acc>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𝔹</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a14:m>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r>
                  <a:rPr lang="en-US" dirty="0">
                    <a:latin typeface="Cambria Math" panose="02040503050406030204" pitchFamily="18" charset="0"/>
                    <a:ea typeface="Cambria Math" panose="02040503050406030204" pitchFamily="18" charset="0"/>
                  </a:rPr>
                  <a:t>))</a:t>
                </a:r>
                <a:endParaRPr lang="en-US" i="1"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F3A4BF4A-AF9D-2E8C-2058-D82B15121CA3}"/>
                  </a:ext>
                </a:extLst>
              </p:cNvPr>
              <p:cNvSpPr txBox="1">
                <a:spLocks noRot="1" noChangeAspect="1" noMove="1" noResize="1" noEditPoints="1" noAdjustHandles="1" noChangeArrowheads="1" noChangeShapeType="1" noTextEdit="1"/>
              </p:cNvSpPr>
              <p:nvPr/>
            </p:nvSpPr>
            <p:spPr>
              <a:xfrm>
                <a:off x="8666707" y="2380786"/>
                <a:ext cx="4431496" cy="369332"/>
              </a:xfrm>
              <a:prstGeom prst="rect">
                <a:avLst/>
              </a:prstGeom>
              <a:blipFill>
                <a:blip r:embed="rId15"/>
                <a:stretch>
                  <a:fillRect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CA838AC-CCB4-B990-243E-F3261027B540}"/>
                  </a:ext>
                </a:extLst>
              </p:cNvPr>
              <p:cNvSpPr txBox="1"/>
              <p:nvPr/>
            </p:nvSpPr>
            <p:spPr>
              <a:xfrm>
                <a:off x="8666707" y="2739437"/>
                <a:ext cx="4452952" cy="369332"/>
              </a:xfrm>
              <a:prstGeom prst="rect">
                <a:avLst/>
              </a:prstGeom>
              <a:noFill/>
            </p:spPr>
            <p:txBody>
              <a:bodyPr wrap="square">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𝑎</m:t>
                        </m:r>
                      </m:e>
                      <m:sub>
                        <m:r>
                          <a:rPr lang="en-US" sz="1800" b="0" i="1" smtClean="0">
                            <a:latin typeface="Cambria Math" panose="02040503050406030204" pitchFamily="18" charset="0"/>
                          </a:rPr>
                          <m:t>2</m:t>
                        </m:r>
                      </m:sub>
                    </m:sSub>
                  </m:oMath>
                </a14:m>
                <a:r>
                  <a:rPr lang="en-US" dirty="0"/>
                  <a:t>(</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a:latin typeface="Cambria Math" panose="02040503050406030204" pitchFamily="18" charset="0"/>
                            <a:ea typeface="Cambria Math" panose="02040503050406030204" pitchFamily="18" charset="0"/>
                          </a:rPr>
                          <m:t>𝑠</m:t>
                        </m:r>
                      </m:e>
                    </m:acc>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𝔹</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oMath>
                </a14:m>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oMath>
                </a14:m>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latin typeface="Cambria Math" panose="02040503050406030204" pitchFamily="18" charset="0"/>
                    <a:ea typeface="Cambria Math" panose="02040503050406030204" pitchFamily="18" charset="0"/>
                  </a:rPr>
                  <a:t>))</a:t>
                </a:r>
                <a:endParaRPr lang="en-US" dirty="0"/>
              </a:p>
            </p:txBody>
          </p:sp>
        </mc:Choice>
        <mc:Fallback xmlns="">
          <p:sp>
            <p:nvSpPr>
              <p:cNvPr id="42" name="TextBox 41">
                <a:extLst>
                  <a:ext uri="{FF2B5EF4-FFF2-40B4-BE49-F238E27FC236}">
                    <a16:creationId xmlns:a16="http://schemas.microsoft.com/office/drawing/2014/main" id="{9CA838AC-CCB4-B990-243E-F3261027B540}"/>
                  </a:ext>
                </a:extLst>
              </p:cNvPr>
              <p:cNvSpPr txBox="1">
                <a:spLocks noRot="1" noChangeAspect="1" noMove="1" noResize="1" noEditPoints="1" noAdjustHandles="1" noChangeArrowheads="1" noChangeShapeType="1" noTextEdit="1"/>
              </p:cNvSpPr>
              <p:nvPr/>
            </p:nvSpPr>
            <p:spPr>
              <a:xfrm>
                <a:off x="8666707" y="2739437"/>
                <a:ext cx="4452952" cy="369332"/>
              </a:xfrm>
              <a:prstGeom prst="rect">
                <a:avLst/>
              </a:prstGeom>
              <a:blipFill>
                <a:blip r:embed="rId16"/>
                <a:stretch>
                  <a:fillRect t="-1147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BB46149-E7C0-5EE0-70A9-67A962FF309F}"/>
                  </a:ext>
                </a:extLst>
              </p:cNvPr>
              <p:cNvSpPr txBox="1"/>
              <p:nvPr/>
            </p:nvSpPr>
            <p:spPr>
              <a:xfrm>
                <a:off x="8667801" y="3496428"/>
                <a:ext cx="2643375" cy="369332"/>
              </a:xfrm>
              <a:prstGeom prst="rect">
                <a:avLst/>
              </a:prstGeom>
              <a:noFill/>
            </p:spPr>
            <p:txBody>
              <a:bodyPr wrap="square">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a14:m>
                <a:r>
                  <a:rPr lang="en-US" dirty="0"/>
                  <a:t>(…,…,…)</a:t>
                </a:r>
              </a:p>
            </p:txBody>
          </p:sp>
        </mc:Choice>
        <mc:Fallback xmlns="">
          <p:sp>
            <p:nvSpPr>
              <p:cNvPr id="44" name="TextBox 43">
                <a:extLst>
                  <a:ext uri="{FF2B5EF4-FFF2-40B4-BE49-F238E27FC236}">
                    <a16:creationId xmlns:a16="http://schemas.microsoft.com/office/drawing/2014/main" id="{3BB46149-E7C0-5EE0-70A9-67A962FF309F}"/>
                  </a:ext>
                </a:extLst>
              </p:cNvPr>
              <p:cNvSpPr txBox="1">
                <a:spLocks noRot="1" noChangeAspect="1" noMove="1" noResize="1" noEditPoints="1" noAdjustHandles="1" noChangeArrowheads="1" noChangeShapeType="1" noTextEdit="1"/>
              </p:cNvSpPr>
              <p:nvPr/>
            </p:nvSpPr>
            <p:spPr>
              <a:xfrm>
                <a:off x="8667801" y="3496428"/>
                <a:ext cx="2643375" cy="369332"/>
              </a:xfrm>
              <a:prstGeom prst="rect">
                <a:avLst/>
              </a:prstGeom>
              <a:blipFill>
                <a:blip r:embed="rId17"/>
                <a:stretch>
                  <a:fillRect l="-691"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F728625-8D9C-BF5F-5987-E3F503A51153}"/>
                  </a:ext>
                </a:extLst>
              </p:cNvPr>
              <p:cNvSpPr txBox="1"/>
              <p:nvPr/>
            </p:nvSpPr>
            <p:spPr>
              <a:xfrm>
                <a:off x="2573825" y="4363656"/>
                <a:ext cx="369011" cy="36933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𝑺</m:t>
                      </m:r>
                    </m:oMath>
                  </m:oMathPara>
                </a14:m>
                <a:endParaRPr lang="en-US" dirty="0"/>
              </a:p>
            </p:txBody>
          </p:sp>
        </mc:Choice>
        <mc:Fallback xmlns="">
          <p:sp>
            <p:nvSpPr>
              <p:cNvPr id="46" name="TextBox 45">
                <a:extLst>
                  <a:ext uri="{FF2B5EF4-FFF2-40B4-BE49-F238E27FC236}">
                    <a16:creationId xmlns:a16="http://schemas.microsoft.com/office/drawing/2014/main" id="{7F728625-8D9C-BF5F-5987-E3F503A51153}"/>
                  </a:ext>
                </a:extLst>
              </p:cNvPr>
              <p:cNvSpPr txBox="1">
                <a:spLocks noRot="1" noChangeAspect="1" noMove="1" noResize="1" noEditPoints="1" noAdjustHandles="1" noChangeArrowheads="1" noChangeShapeType="1" noTextEdit="1"/>
              </p:cNvSpPr>
              <p:nvPr/>
            </p:nvSpPr>
            <p:spPr>
              <a:xfrm>
                <a:off x="2573825" y="4363656"/>
                <a:ext cx="369011" cy="369332"/>
              </a:xfrm>
              <a:prstGeom prst="rect">
                <a:avLst/>
              </a:prstGeom>
              <a:blipFill>
                <a:blip r:embed="rId18"/>
                <a:stretch>
                  <a:fillRect/>
                </a:stretch>
              </a:blipFill>
            </p:spPr>
            <p:txBody>
              <a:bodyPr/>
              <a:lstStyle/>
              <a:p>
                <a:r>
                  <a:rPr lang="en-US">
                    <a:noFill/>
                  </a:rPr>
                  <a:t> </a:t>
                </a:r>
              </a:p>
            </p:txBody>
          </p:sp>
        </mc:Fallback>
      </mc:AlternateContent>
      <p:sp>
        <p:nvSpPr>
          <p:cNvPr id="49" name="Left Brace 48">
            <a:extLst>
              <a:ext uri="{FF2B5EF4-FFF2-40B4-BE49-F238E27FC236}">
                <a16:creationId xmlns:a16="http://schemas.microsoft.com/office/drawing/2014/main" id="{F436A8E9-42D9-D44B-A228-F72921E05C71}"/>
              </a:ext>
            </a:extLst>
          </p:cNvPr>
          <p:cNvSpPr/>
          <p:nvPr/>
        </p:nvSpPr>
        <p:spPr>
          <a:xfrm rot="5400000" flipH="1">
            <a:off x="2525194" y="2552131"/>
            <a:ext cx="466275" cy="3187324"/>
          </a:xfrm>
          <a:prstGeom prst="leftBrace">
            <a:avLst>
              <a:gd name="adj1" fmla="val 8333"/>
              <a:gd name="adj2" fmla="val 50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5D692AC-294C-07FE-A037-94BCDA66F85B}"/>
                  </a:ext>
                </a:extLst>
              </p:cNvPr>
              <p:cNvSpPr txBox="1"/>
              <p:nvPr/>
            </p:nvSpPr>
            <p:spPr>
              <a:xfrm>
                <a:off x="820068" y="4863528"/>
                <a:ext cx="2549031" cy="369332"/>
              </a:xfrm>
              <a:prstGeom prst="rect">
                <a:avLst/>
              </a:prstGeom>
              <a:noFill/>
            </p:spPr>
            <p:txBody>
              <a:bodyPr wrap="none">
                <a:spAutoFit/>
              </a:bodyPr>
              <a:lstStyle/>
              <a:p>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𝟏</m:t>
                        </m:r>
                      </m:sub>
                    </m:sSub>
                  </m:oMath>
                </a14:m>
                <a:r>
                  <a:rPr lang="en-US" dirty="0"/>
                  <a:t>=“</a:t>
                </a:r>
                <a:r>
                  <a:rPr lang="en-US" i="1" dirty="0">
                    <a:latin typeface="Cambria Math" panose="02040503050406030204" pitchFamily="18" charset="0"/>
                    <a:ea typeface="Cambria Math" panose="02040503050406030204" pitchFamily="18" charset="0"/>
                  </a:rPr>
                  <a:t>that animal is a cat”</a:t>
                </a:r>
              </a:p>
            </p:txBody>
          </p:sp>
        </mc:Choice>
        <mc:Fallback xmlns="">
          <p:sp>
            <p:nvSpPr>
              <p:cNvPr id="52" name="TextBox 51">
                <a:extLst>
                  <a:ext uri="{FF2B5EF4-FFF2-40B4-BE49-F238E27FC236}">
                    <a16:creationId xmlns:a16="http://schemas.microsoft.com/office/drawing/2014/main" id="{E5D692AC-294C-07FE-A037-94BCDA66F85B}"/>
                  </a:ext>
                </a:extLst>
              </p:cNvPr>
              <p:cNvSpPr txBox="1">
                <a:spLocks noRot="1" noChangeAspect="1" noMove="1" noResize="1" noEditPoints="1" noAdjustHandles="1" noChangeArrowheads="1" noChangeShapeType="1" noTextEdit="1"/>
              </p:cNvSpPr>
              <p:nvPr/>
            </p:nvSpPr>
            <p:spPr>
              <a:xfrm>
                <a:off x="820068" y="4863528"/>
                <a:ext cx="2549031" cy="369332"/>
              </a:xfrm>
              <a:prstGeom prst="rect">
                <a:avLst/>
              </a:prstGeom>
              <a:blipFill>
                <a:blip r:embed="rId19"/>
                <a:stretch>
                  <a:fillRect t="-13333" r="-143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5C193C1-CDF5-7D7C-6948-B33C07A5DCC4}"/>
                  </a:ext>
                </a:extLst>
              </p:cNvPr>
              <p:cNvSpPr txBox="1"/>
              <p:nvPr/>
            </p:nvSpPr>
            <p:spPr>
              <a:xfrm>
                <a:off x="809839" y="5325193"/>
                <a:ext cx="3121304" cy="369332"/>
              </a:xfrm>
              <a:prstGeom prst="rect">
                <a:avLst/>
              </a:prstGeom>
              <a:noFill/>
            </p:spPr>
            <p:txBody>
              <a:bodyPr wrap="none">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a14:m>
                <a:r>
                  <a:rPr lang="en-US" dirty="0"/>
                  <a:t>=“</a:t>
                </a:r>
                <a:r>
                  <a:rPr lang="en-US" i="1" dirty="0">
                    <a:latin typeface="Cambria Math" panose="02040503050406030204" pitchFamily="18" charset="0"/>
                    <a:ea typeface="Cambria Math" panose="02040503050406030204" pitchFamily="18" charset="0"/>
                  </a:rPr>
                  <a:t>that animal is a mammal”</a:t>
                </a:r>
              </a:p>
            </p:txBody>
          </p:sp>
        </mc:Choice>
        <mc:Fallback xmlns="">
          <p:sp>
            <p:nvSpPr>
              <p:cNvPr id="54" name="TextBox 53">
                <a:extLst>
                  <a:ext uri="{FF2B5EF4-FFF2-40B4-BE49-F238E27FC236}">
                    <a16:creationId xmlns:a16="http://schemas.microsoft.com/office/drawing/2014/main" id="{55C193C1-CDF5-7D7C-6948-B33C07A5DCC4}"/>
                  </a:ext>
                </a:extLst>
              </p:cNvPr>
              <p:cNvSpPr txBox="1">
                <a:spLocks noRot="1" noChangeAspect="1" noMove="1" noResize="1" noEditPoints="1" noAdjustHandles="1" noChangeArrowheads="1" noChangeShapeType="1" noTextEdit="1"/>
              </p:cNvSpPr>
              <p:nvPr/>
            </p:nvSpPr>
            <p:spPr>
              <a:xfrm>
                <a:off x="809839" y="5325193"/>
                <a:ext cx="3121304" cy="369332"/>
              </a:xfrm>
              <a:prstGeom prst="rect">
                <a:avLst/>
              </a:prstGeom>
              <a:blipFill>
                <a:blip r:embed="rId20"/>
                <a:stretch>
                  <a:fillRect t="-13333" r="-117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0B29E2B-BC6C-9C6D-C8F0-2707DE8A74F8}"/>
                  </a:ext>
                </a:extLst>
              </p:cNvPr>
              <p:cNvSpPr txBox="1"/>
              <p:nvPr/>
            </p:nvSpPr>
            <p:spPr>
              <a:xfrm>
                <a:off x="820068" y="5821926"/>
                <a:ext cx="2720360" cy="369332"/>
              </a:xfrm>
              <a:prstGeom prst="rect">
                <a:avLst/>
              </a:prstGeom>
              <a:noFill/>
            </p:spPr>
            <p:txBody>
              <a:bodyPr wrap="none">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a14:m>
                <a:r>
                  <a:rPr lang="en-US" dirty="0"/>
                  <a:t>=“</a:t>
                </a:r>
                <a:r>
                  <a:rPr lang="en-US" i="1" dirty="0">
                    <a:latin typeface="Cambria Math" panose="02040503050406030204" pitchFamily="18" charset="0"/>
                    <a:ea typeface="Cambria Math" panose="02040503050406030204" pitchFamily="18" charset="0"/>
                  </a:rPr>
                  <a:t>that animal is a bird” </a:t>
                </a:r>
              </a:p>
            </p:txBody>
          </p:sp>
        </mc:Choice>
        <mc:Fallback xmlns="">
          <p:sp>
            <p:nvSpPr>
              <p:cNvPr id="56" name="TextBox 55">
                <a:extLst>
                  <a:ext uri="{FF2B5EF4-FFF2-40B4-BE49-F238E27FC236}">
                    <a16:creationId xmlns:a16="http://schemas.microsoft.com/office/drawing/2014/main" id="{30B29E2B-BC6C-9C6D-C8F0-2707DE8A74F8}"/>
                  </a:ext>
                </a:extLst>
              </p:cNvPr>
              <p:cNvSpPr txBox="1">
                <a:spLocks noRot="1" noChangeAspect="1" noMove="1" noResize="1" noEditPoints="1" noAdjustHandles="1" noChangeArrowheads="1" noChangeShapeType="1" noTextEdit="1"/>
              </p:cNvSpPr>
              <p:nvPr/>
            </p:nvSpPr>
            <p:spPr>
              <a:xfrm>
                <a:off x="820068" y="5821926"/>
                <a:ext cx="2720360" cy="369332"/>
              </a:xfrm>
              <a:prstGeom prst="rect">
                <a:avLst/>
              </a:prstGeom>
              <a:blipFill>
                <a:blip r:embed="rId21"/>
                <a:stretch>
                  <a:fillRect t="-11475" r="-897" b="-24590"/>
                </a:stretch>
              </a:blipFill>
            </p:spPr>
            <p:txBody>
              <a:bodyPr/>
              <a:lstStyle/>
              <a:p>
                <a:r>
                  <a:rPr lang="en-US">
                    <a:noFill/>
                  </a:rPr>
                  <a:t> </a:t>
                </a:r>
              </a:p>
            </p:txBody>
          </p:sp>
        </mc:Fallback>
      </mc:AlternateContent>
    </p:spTree>
    <p:extLst>
      <p:ext uri="{BB962C8B-B14F-4D97-AF65-F5344CB8AC3E}">
        <p14:creationId xmlns:p14="http://schemas.microsoft.com/office/powerpoint/2010/main" val="2176828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BF27801A-4993-696E-17B4-7BA034A4BCAA}"/>
              </a:ext>
            </a:extLst>
          </p:cNvPr>
          <p:cNvCxnSpPr>
            <a:cxnSpLocks/>
          </p:cNvCxnSpPr>
          <p:nvPr/>
        </p:nvCxnSpPr>
        <p:spPr>
          <a:xfrm flipH="1" flipV="1">
            <a:off x="9858452" y="1042416"/>
            <a:ext cx="523184" cy="292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736E9A2-B3DE-0DDA-7BEE-E23A95B04E41}"/>
              </a:ext>
            </a:extLst>
          </p:cNvPr>
          <p:cNvSpPr txBox="1"/>
          <p:nvPr/>
        </p:nvSpPr>
        <p:spPr>
          <a:xfrm>
            <a:off x="10381636" y="1229187"/>
            <a:ext cx="1781257" cy="369332"/>
          </a:xfrm>
          <a:prstGeom prst="rect">
            <a:avLst/>
          </a:prstGeom>
          <a:noFill/>
        </p:spPr>
        <p:txBody>
          <a:bodyPr wrap="none" rtlCol="0">
            <a:spAutoFit/>
          </a:bodyPr>
          <a:lstStyle/>
          <a:p>
            <a:r>
              <a:rPr lang="en-US" dirty="0"/>
              <a:t>Guiding principle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626708-8F06-0E0A-F7B2-D4C355D63780}"/>
                  </a:ext>
                </a:extLst>
              </p:cNvPr>
              <p:cNvSpPr txBox="1"/>
              <p:nvPr/>
            </p:nvSpPr>
            <p:spPr>
              <a:xfrm>
                <a:off x="1347651" y="2030152"/>
                <a:ext cx="4887941" cy="523220"/>
              </a:xfrm>
              <a:prstGeom prst="rect">
                <a:avLst/>
              </a:prstGeom>
              <a:noFill/>
            </p:spPr>
            <p:txBody>
              <a:bodyPr wrap="none" rtlCol="0">
                <a:spAutoFit/>
              </a:bodyPr>
              <a:lstStyle/>
              <a:p>
                <a:r>
                  <a:rPr lang="en-US" sz="2800" dirty="0"/>
                  <a:t>Universal </a:t>
                </a:r>
                <a14:m>
                  <m:oMath xmlns:m="http://schemas.openxmlformats.org/officeDocument/2006/math">
                    <m:r>
                      <a:rPr lang="en-US" sz="2800" b="0" i="1" smtClean="0">
                        <a:latin typeface="Cambria Math" panose="02040503050406030204" pitchFamily="18" charset="0"/>
                      </a:rPr>
                      <m:t>→</m:t>
                    </m:r>
                  </m:oMath>
                </a14:m>
                <a:r>
                  <a:rPr lang="en-US" sz="2800" dirty="0"/>
                  <a:t> same for everybody</a:t>
                </a:r>
              </a:p>
            </p:txBody>
          </p:sp>
        </mc:Choice>
        <mc:Fallback xmlns="">
          <p:sp>
            <p:nvSpPr>
              <p:cNvPr id="9" name="TextBox 8">
                <a:extLst>
                  <a:ext uri="{FF2B5EF4-FFF2-40B4-BE49-F238E27FC236}">
                    <a16:creationId xmlns:a16="http://schemas.microsoft.com/office/drawing/2014/main" id="{54626708-8F06-0E0A-F7B2-D4C355D63780}"/>
                  </a:ext>
                </a:extLst>
              </p:cNvPr>
              <p:cNvSpPr txBox="1">
                <a:spLocks noRot="1" noChangeAspect="1" noMove="1" noResize="1" noEditPoints="1" noAdjustHandles="1" noChangeArrowheads="1" noChangeShapeType="1" noTextEdit="1"/>
              </p:cNvSpPr>
              <p:nvPr/>
            </p:nvSpPr>
            <p:spPr>
              <a:xfrm>
                <a:off x="1347651" y="2030152"/>
                <a:ext cx="4887941" cy="523220"/>
              </a:xfrm>
              <a:prstGeom prst="rect">
                <a:avLst/>
              </a:prstGeom>
              <a:blipFill>
                <a:blip r:embed="rId2"/>
                <a:stretch>
                  <a:fillRect l="-2494" t="-10465" r="-124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13E6967-BCDC-FE53-306C-84433B331CAE}"/>
                  </a:ext>
                </a:extLst>
              </p:cNvPr>
              <p:cNvSpPr txBox="1"/>
              <p:nvPr/>
            </p:nvSpPr>
            <p:spPr>
              <a:xfrm>
                <a:off x="1347651" y="2721063"/>
                <a:ext cx="7968528" cy="523220"/>
              </a:xfrm>
              <a:prstGeom prst="rect">
                <a:avLst/>
              </a:prstGeom>
              <a:noFill/>
            </p:spPr>
            <p:txBody>
              <a:bodyPr wrap="none" rtlCol="0">
                <a:spAutoFit/>
              </a:bodyPr>
              <a:lstStyle/>
              <a:p>
                <a:r>
                  <a:rPr lang="en-US" sz="2800" dirty="0"/>
                  <a:t>Non-contradictory </a:t>
                </a:r>
                <a14:m>
                  <m:oMath xmlns:m="http://schemas.openxmlformats.org/officeDocument/2006/math">
                    <m:r>
                      <a:rPr lang="en-US" sz="2800" b="0" i="1" smtClean="0">
                        <a:latin typeface="Cambria Math" panose="02040503050406030204" pitchFamily="18" charset="0"/>
                      </a:rPr>
                      <m:t>→</m:t>
                    </m:r>
                  </m:oMath>
                </a14:m>
                <a:r>
                  <a:rPr lang="en-US" sz="2800" dirty="0"/>
                  <a:t> something is either true or false</a:t>
                </a:r>
              </a:p>
            </p:txBody>
          </p:sp>
        </mc:Choice>
        <mc:Fallback xmlns="">
          <p:sp>
            <p:nvSpPr>
              <p:cNvPr id="10" name="TextBox 9">
                <a:extLst>
                  <a:ext uri="{FF2B5EF4-FFF2-40B4-BE49-F238E27FC236}">
                    <a16:creationId xmlns:a16="http://schemas.microsoft.com/office/drawing/2014/main" id="{013E6967-BCDC-FE53-306C-84433B331CAE}"/>
                  </a:ext>
                </a:extLst>
              </p:cNvPr>
              <p:cNvSpPr txBox="1">
                <a:spLocks noRot="1" noChangeAspect="1" noMove="1" noResize="1" noEditPoints="1" noAdjustHandles="1" noChangeArrowheads="1" noChangeShapeType="1" noTextEdit="1"/>
              </p:cNvSpPr>
              <p:nvPr/>
            </p:nvSpPr>
            <p:spPr>
              <a:xfrm>
                <a:off x="1347651" y="2721063"/>
                <a:ext cx="7968528" cy="523220"/>
              </a:xfrm>
              <a:prstGeom prst="rect">
                <a:avLst/>
              </a:prstGeom>
              <a:blipFill>
                <a:blip r:embed="rId3"/>
                <a:stretch>
                  <a:fillRect l="-1530" t="-10465" r="-689"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41F4816-9CE1-2AC5-38C8-D5DE360072BA}"/>
                  </a:ext>
                </a:extLst>
              </p:cNvPr>
              <p:cNvSpPr txBox="1"/>
              <p:nvPr/>
            </p:nvSpPr>
            <p:spPr>
              <a:xfrm>
                <a:off x="1347651" y="3415546"/>
                <a:ext cx="7983211" cy="523220"/>
              </a:xfrm>
              <a:prstGeom prst="rect">
                <a:avLst/>
              </a:prstGeom>
              <a:noFill/>
            </p:spPr>
            <p:txBody>
              <a:bodyPr wrap="none" rtlCol="0">
                <a:spAutoFit/>
              </a:bodyPr>
              <a:lstStyle/>
              <a:p>
                <a:r>
                  <a:rPr lang="en-US" sz="2800" dirty="0"/>
                  <a:t>Evidence based </a:t>
                </a:r>
                <a14:m>
                  <m:oMath xmlns:m="http://schemas.openxmlformats.org/officeDocument/2006/math">
                    <m:r>
                      <a:rPr lang="en-US" sz="2800" b="0" i="1" smtClean="0">
                        <a:latin typeface="Cambria Math" panose="02040503050406030204" pitchFamily="18" charset="0"/>
                      </a:rPr>
                      <m:t>→</m:t>
                    </m:r>
                  </m:oMath>
                </a14:m>
                <a:r>
                  <a:rPr lang="en-US" sz="2800" dirty="0"/>
                  <a:t> truth is determined experimentally</a:t>
                </a:r>
              </a:p>
            </p:txBody>
          </p:sp>
        </mc:Choice>
        <mc:Fallback xmlns="">
          <p:sp>
            <p:nvSpPr>
              <p:cNvPr id="11" name="TextBox 10">
                <a:extLst>
                  <a:ext uri="{FF2B5EF4-FFF2-40B4-BE49-F238E27FC236}">
                    <a16:creationId xmlns:a16="http://schemas.microsoft.com/office/drawing/2014/main" id="{341F4816-9CE1-2AC5-38C8-D5DE360072BA}"/>
                  </a:ext>
                </a:extLst>
              </p:cNvPr>
              <p:cNvSpPr txBox="1">
                <a:spLocks noRot="1" noChangeAspect="1" noMove="1" noResize="1" noEditPoints="1" noAdjustHandles="1" noChangeArrowheads="1" noChangeShapeType="1" noTextEdit="1"/>
              </p:cNvSpPr>
              <p:nvPr/>
            </p:nvSpPr>
            <p:spPr>
              <a:xfrm>
                <a:off x="1347651" y="3415546"/>
                <a:ext cx="7983211" cy="523220"/>
              </a:xfrm>
              <a:prstGeom prst="rect">
                <a:avLst/>
              </a:prstGeom>
              <a:blipFill>
                <a:blip r:embed="rId4"/>
                <a:stretch>
                  <a:fillRect l="-1527" t="-10465" r="-229" b="-32558"/>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EF10501-973C-8050-BCFC-B775A859A85A}"/>
              </a:ext>
            </a:extLst>
          </p:cNvPr>
          <p:cNvSpPr txBox="1"/>
          <p:nvPr/>
        </p:nvSpPr>
        <p:spPr>
          <a:xfrm>
            <a:off x="365762" y="313692"/>
            <a:ext cx="11460476" cy="1323439"/>
          </a:xfrm>
          <a:prstGeom prst="rect">
            <a:avLst/>
          </a:prstGeom>
          <a:noFill/>
        </p:spPr>
        <p:txBody>
          <a:bodyPr wrap="square" rtlCol="0">
            <a:spAutoFit/>
          </a:bodyPr>
          <a:lstStyle/>
          <a:p>
            <a:r>
              <a:rPr lang="en-US" sz="4000" b="1" dirty="0"/>
              <a:t>Principle of scientific objectivity: </a:t>
            </a:r>
            <a:r>
              <a:rPr lang="en-US" sz="4000" dirty="0"/>
              <a:t>science is universal, non-contradictory and evidence based.</a:t>
            </a:r>
          </a:p>
        </p:txBody>
      </p:sp>
      <p:cxnSp>
        <p:nvCxnSpPr>
          <p:cNvPr id="15" name="Straight Arrow Connector 14">
            <a:extLst>
              <a:ext uri="{FF2B5EF4-FFF2-40B4-BE49-F238E27FC236}">
                <a16:creationId xmlns:a16="http://schemas.microsoft.com/office/drawing/2014/main" id="{77E609B5-D618-E37C-920A-AF76A17B8D63}"/>
              </a:ext>
            </a:extLst>
          </p:cNvPr>
          <p:cNvCxnSpPr>
            <a:cxnSpLocks/>
          </p:cNvCxnSpPr>
          <p:nvPr/>
        </p:nvCxnSpPr>
        <p:spPr>
          <a:xfrm flipH="1">
            <a:off x="6620807" y="2214540"/>
            <a:ext cx="1584409" cy="9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2926D9-C6AB-9E22-A29E-4FF1DA26F674}"/>
              </a:ext>
            </a:extLst>
          </p:cNvPr>
          <p:cNvCxnSpPr>
            <a:cxnSpLocks/>
          </p:cNvCxnSpPr>
          <p:nvPr/>
        </p:nvCxnSpPr>
        <p:spPr>
          <a:xfrm flipH="1">
            <a:off x="7386452" y="2305112"/>
            <a:ext cx="866479" cy="41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B5E928-66D1-F94B-88A7-AC9705CAD016}"/>
              </a:ext>
            </a:extLst>
          </p:cNvPr>
          <p:cNvSpPr txBox="1"/>
          <p:nvPr/>
        </p:nvSpPr>
        <p:spPr>
          <a:xfrm>
            <a:off x="8252931" y="1866726"/>
            <a:ext cx="3133294" cy="369332"/>
          </a:xfrm>
          <a:prstGeom prst="rect">
            <a:avLst/>
          </a:prstGeom>
          <a:noFill/>
        </p:spPr>
        <p:txBody>
          <a:bodyPr wrap="none" rtlCol="0">
            <a:spAutoFit/>
          </a:bodyPr>
          <a:lstStyle/>
          <a:p>
            <a:r>
              <a:rPr lang="en-US" dirty="0"/>
              <a:t>Suggest logic as fundamental …</a:t>
            </a:r>
          </a:p>
        </p:txBody>
      </p:sp>
      <p:sp>
        <p:nvSpPr>
          <p:cNvPr id="24" name="TextBox 23">
            <a:extLst>
              <a:ext uri="{FF2B5EF4-FFF2-40B4-BE49-F238E27FC236}">
                <a16:creationId xmlns:a16="http://schemas.microsoft.com/office/drawing/2014/main" id="{AC818934-D1C9-650B-CEB9-AF65BB4B2546}"/>
              </a:ext>
            </a:extLst>
          </p:cNvPr>
          <p:cNvSpPr txBox="1"/>
          <p:nvPr/>
        </p:nvSpPr>
        <p:spPr>
          <a:xfrm>
            <a:off x="9018576" y="2236058"/>
            <a:ext cx="1480405" cy="307777"/>
          </a:xfrm>
          <a:prstGeom prst="rect">
            <a:avLst/>
          </a:prstGeom>
          <a:noFill/>
        </p:spPr>
        <p:txBody>
          <a:bodyPr wrap="none" rtlCol="0">
            <a:spAutoFit/>
          </a:bodyPr>
          <a:lstStyle/>
          <a:p>
            <a:r>
              <a:rPr lang="en-US" sz="1400" dirty="0"/>
              <a:t>like mathematics!</a:t>
            </a:r>
          </a:p>
        </p:txBody>
      </p:sp>
      <p:cxnSp>
        <p:nvCxnSpPr>
          <p:cNvPr id="26" name="Straight Arrow Connector 25">
            <a:extLst>
              <a:ext uri="{FF2B5EF4-FFF2-40B4-BE49-F238E27FC236}">
                <a16:creationId xmlns:a16="http://schemas.microsoft.com/office/drawing/2014/main" id="{E347EA72-BD8C-4E90-01CA-476796C50872}"/>
              </a:ext>
            </a:extLst>
          </p:cNvPr>
          <p:cNvCxnSpPr>
            <a:cxnSpLocks/>
          </p:cNvCxnSpPr>
          <p:nvPr/>
        </p:nvCxnSpPr>
        <p:spPr>
          <a:xfrm flipH="1" flipV="1">
            <a:off x="5947039" y="3938766"/>
            <a:ext cx="529390" cy="212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D6AD69-F3A9-7A2B-7F2A-06E798C795CC}"/>
              </a:ext>
            </a:extLst>
          </p:cNvPr>
          <p:cNvSpPr txBox="1"/>
          <p:nvPr/>
        </p:nvSpPr>
        <p:spPr>
          <a:xfrm>
            <a:off x="6476429" y="3986565"/>
            <a:ext cx="2430024" cy="369332"/>
          </a:xfrm>
          <a:prstGeom prst="rect">
            <a:avLst/>
          </a:prstGeom>
          <a:noFill/>
        </p:spPr>
        <p:txBody>
          <a:bodyPr wrap="none" rtlCol="0">
            <a:spAutoFit/>
          </a:bodyPr>
          <a:lstStyle/>
          <a:p>
            <a:r>
              <a:rPr lang="en-US" dirty="0"/>
              <a:t>… with some extensions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BF041F-0D85-5B0E-E060-695DD2CA40E5}"/>
                  </a:ext>
                </a:extLst>
              </p:cNvPr>
              <p:cNvSpPr txBox="1"/>
              <p:nvPr/>
            </p:nvSpPr>
            <p:spPr>
              <a:xfrm>
                <a:off x="522783" y="4565874"/>
                <a:ext cx="8808079" cy="584775"/>
              </a:xfrm>
              <a:prstGeom prst="rect">
                <a:avLst/>
              </a:prstGeom>
              <a:noFill/>
            </p:spPr>
            <p:txBody>
              <a:bodyPr wrap="square" rtlCol="0">
                <a:spAutoFit/>
              </a:bodyPr>
              <a:lstStyle/>
              <a:p>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Logic of experimentally verifiable statements!</a:t>
                </a:r>
              </a:p>
            </p:txBody>
          </p:sp>
        </mc:Choice>
        <mc:Fallback xmlns="">
          <p:sp>
            <p:nvSpPr>
              <p:cNvPr id="29" name="TextBox 28">
                <a:extLst>
                  <a:ext uri="{FF2B5EF4-FFF2-40B4-BE49-F238E27FC236}">
                    <a16:creationId xmlns:a16="http://schemas.microsoft.com/office/drawing/2014/main" id="{6BBF041F-0D85-5B0E-E060-695DD2CA40E5}"/>
                  </a:ext>
                </a:extLst>
              </p:cNvPr>
              <p:cNvSpPr txBox="1">
                <a:spLocks noRot="1" noChangeAspect="1" noMove="1" noResize="1" noEditPoints="1" noAdjustHandles="1" noChangeArrowheads="1" noChangeShapeType="1" noTextEdit="1"/>
              </p:cNvSpPr>
              <p:nvPr/>
            </p:nvSpPr>
            <p:spPr>
              <a:xfrm>
                <a:off x="522783" y="4565874"/>
                <a:ext cx="8808079" cy="584775"/>
              </a:xfrm>
              <a:prstGeom prst="rect">
                <a:avLst/>
              </a:prstGeom>
              <a:blipFill>
                <a:blip r:embed="rId5"/>
                <a:stretch>
                  <a:fillRect t="-12500" b="-34375"/>
                </a:stretch>
              </a:blipFill>
            </p:spPr>
            <p:txBody>
              <a:bodyPr/>
              <a:lstStyle/>
              <a:p>
                <a:r>
                  <a:rPr lang="en-US">
                    <a:noFill/>
                  </a:rPr>
                  <a:t> </a:t>
                </a:r>
              </a:p>
            </p:txBody>
          </p:sp>
        </mc:Fallback>
      </mc:AlternateContent>
    </p:spTree>
    <p:extLst>
      <p:ext uri="{BB962C8B-B14F-4D97-AF65-F5344CB8AC3E}">
        <p14:creationId xmlns:p14="http://schemas.microsoft.com/office/powerpoint/2010/main" val="705782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EE4EEA-61C4-1FA1-C267-1F14BD3B3F2B}"/>
              </a:ext>
            </a:extLst>
          </p:cNvPr>
          <p:cNvPicPr>
            <a:picLocks noChangeAspect="1"/>
          </p:cNvPicPr>
          <p:nvPr/>
        </p:nvPicPr>
        <p:blipFill rotWithShape="1">
          <a:blip r:embed="rId3"/>
          <a:srcRect l="311"/>
          <a:stretch/>
        </p:blipFill>
        <p:spPr>
          <a:xfrm>
            <a:off x="297180" y="345081"/>
            <a:ext cx="9855348" cy="1290639"/>
          </a:xfrm>
          <a:prstGeom prst="rect">
            <a:avLst/>
          </a:prstGeom>
        </p:spPr>
      </p:pic>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E3CDE6B-6ED5-4A7A-F392-F19E69F051E5}"/>
                  </a:ext>
                </a:extLst>
              </p:cNvPr>
              <p:cNvGraphicFramePr>
                <a:graphicFrameLocks noGrp="1"/>
              </p:cNvGraphicFramePr>
              <p:nvPr>
                <p:extLst>
                  <p:ext uri="{D42A27DB-BD31-4B8C-83A1-F6EECF244321}">
                    <p14:modId xmlns:p14="http://schemas.microsoft.com/office/powerpoint/2010/main" val="396841870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𝒔</m:t>
                                    </m:r>
                                  </m:e>
                                </m:acc>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Choice>
        <mc:Fallback xmlns="">
          <p:graphicFrame>
            <p:nvGraphicFramePr>
              <p:cNvPr id="9" name="Table 8">
                <a:extLst>
                  <a:ext uri="{FF2B5EF4-FFF2-40B4-BE49-F238E27FC236}">
                    <a16:creationId xmlns:a16="http://schemas.microsoft.com/office/drawing/2014/main" id="{FE3CDE6B-6ED5-4A7A-F392-F19E69F051E5}"/>
                  </a:ext>
                </a:extLst>
              </p:cNvPr>
              <p:cNvGraphicFramePr>
                <a:graphicFrameLocks noGrp="1"/>
              </p:cNvGraphicFramePr>
              <p:nvPr>
                <p:extLst>
                  <p:ext uri="{D42A27DB-BD31-4B8C-83A1-F6EECF244321}">
                    <p14:modId xmlns:p14="http://schemas.microsoft.com/office/powerpoint/2010/main" val="396841870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endParaRPr lang="en-US"/>
                        </a:p>
                      </a:txBody>
                      <a:tcPr>
                        <a:blipFill>
                          <a:blip r:embed="rId4"/>
                          <a:stretch>
                            <a:fillRect l="-1136" t="-8197" r="-988636" b="-624590"/>
                          </a:stretch>
                        </a:blipFill>
                      </a:tcPr>
                    </a:tc>
                    <a:tc>
                      <a:txBody>
                        <a:bodyPr/>
                        <a:lstStyle/>
                        <a:p>
                          <a:endParaRPr lang="en-US"/>
                        </a:p>
                      </a:txBody>
                      <a:tcPr>
                        <a:blipFill>
                          <a:blip r:embed="rId4"/>
                          <a:stretch>
                            <a:fillRect l="-103488" t="-8197" r="-911628" b="-624590"/>
                          </a:stretch>
                        </a:blipFill>
                      </a:tcPr>
                    </a:tc>
                    <a:tc>
                      <a:txBody>
                        <a:bodyPr/>
                        <a:lstStyle/>
                        <a:p>
                          <a:endParaRPr lang="en-US"/>
                        </a:p>
                      </a:txBody>
                      <a:tcPr>
                        <a:blipFill>
                          <a:blip r:embed="rId4"/>
                          <a:stretch>
                            <a:fillRect l="-201149" t="-8197" r="-801149" b="-624590"/>
                          </a:stretch>
                        </a:blipFill>
                      </a:tcPr>
                    </a:tc>
                    <a:tc>
                      <a:txBody>
                        <a:bodyPr/>
                        <a:lstStyle/>
                        <a:p>
                          <a:pPr/>
                          <a:endParaRPr lang="en-US" dirty="0"/>
                        </a:p>
                      </a:txBody>
                      <a:tcPr/>
                    </a:tc>
                    <a:tc>
                      <a:txBody>
                        <a:bodyPr/>
                        <a:lstStyle/>
                        <a:p>
                          <a:endParaRPr lang="en-US"/>
                        </a:p>
                      </a:txBody>
                      <a:tcPr>
                        <a:blipFill>
                          <a:blip r:embed="rId4"/>
                          <a:stretch>
                            <a:fillRect l="-643617" t="-8197" r="-276596" b="-624590"/>
                          </a:stretch>
                        </a:blipFill>
                      </a:tcPr>
                    </a:tc>
                    <a:tc>
                      <a:txBody>
                        <a:bodyPr/>
                        <a:lstStyle/>
                        <a:p>
                          <a:pPr algn="ctr"/>
                          <a:r>
                            <a:rPr lang="en-US" dirty="0"/>
                            <a:t>…</a:t>
                          </a:r>
                        </a:p>
                      </a:txBody>
                      <a:tcPr/>
                    </a:tc>
                    <a:tc>
                      <a:txBody>
                        <a:bodyPr/>
                        <a:lstStyle/>
                        <a:p>
                          <a:endParaRPr lang="en-US"/>
                        </a:p>
                      </a:txBody>
                      <a:tcPr>
                        <a:blipFill>
                          <a:blip r:embed="rId4"/>
                          <a:stretch>
                            <a:fillRect l="-930952" t="-8197" r="-110714" b="-624590"/>
                          </a:stretch>
                        </a:blipFill>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Fallback>
      </mc:AlternateContent>
      <p:sp>
        <p:nvSpPr>
          <p:cNvPr id="8" name="Rectangle 7">
            <a:extLst>
              <a:ext uri="{FF2B5EF4-FFF2-40B4-BE49-F238E27FC236}">
                <a16:creationId xmlns:a16="http://schemas.microsoft.com/office/drawing/2014/main" id="{CCFDFE56-796E-A319-289C-D894D6287C40}"/>
              </a:ext>
            </a:extLst>
          </p:cNvPr>
          <p:cNvSpPr/>
          <p:nvPr/>
        </p:nvSpPr>
        <p:spPr>
          <a:xfrm>
            <a:off x="2613660" y="2162812"/>
            <a:ext cx="2064269" cy="2595879"/>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B856F2-47B5-4ED8-DCE6-67329B5CB6A4}"/>
                  </a:ext>
                </a:extLst>
              </p:cNvPr>
              <p:cNvSpPr txBox="1"/>
              <p:nvPr/>
            </p:nvSpPr>
            <p:spPr>
              <a:xfrm>
                <a:off x="3189025" y="2847568"/>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12" name="TextBox 11">
                <a:extLst>
                  <a:ext uri="{FF2B5EF4-FFF2-40B4-BE49-F238E27FC236}">
                    <a16:creationId xmlns:a16="http://schemas.microsoft.com/office/drawing/2014/main" id="{CBB856F2-47B5-4ED8-DCE6-67329B5CB6A4}"/>
                  </a:ext>
                </a:extLst>
              </p:cNvPr>
              <p:cNvSpPr txBox="1">
                <a:spLocks noRot="1" noChangeAspect="1" noMove="1" noResize="1" noEditPoints="1" noAdjustHandles="1" noChangeArrowheads="1" noChangeShapeType="1" noTextEdit="1"/>
              </p:cNvSpPr>
              <p:nvPr/>
            </p:nvSpPr>
            <p:spPr>
              <a:xfrm>
                <a:off x="3189025" y="2847568"/>
                <a:ext cx="749808" cy="369332"/>
              </a:xfrm>
              <a:prstGeom prst="rect">
                <a:avLst/>
              </a:prstGeom>
              <a:blipFill>
                <a:blip r:embed="rId5"/>
                <a:stretch>
                  <a:fillRect b="-1311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33876A6-3EFE-F3FB-A238-7F6359E8F26A}"/>
              </a:ext>
            </a:extLst>
          </p:cNvPr>
          <p:cNvCxnSpPr/>
          <p:nvPr/>
        </p:nvCxnSpPr>
        <p:spPr>
          <a:xfrm>
            <a:off x="2814444" y="3263066"/>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BAE17B0-9A14-BE2A-B663-9A4591C04D6A}"/>
                  </a:ext>
                </a:extLst>
              </p:cNvPr>
              <p:cNvSpPr txBox="1"/>
              <p:nvPr/>
            </p:nvSpPr>
            <p:spPr>
              <a:xfrm>
                <a:off x="2669239" y="3320827"/>
                <a:ext cx="2008691"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a14:m>
                <a:r>
                  <a:rPr lang="en-US" dirty="0"/>
                  <a:t> </a:t>
                </a:r>
                <a:r>
                  <a:rPr lang="en-US" dirty="0">
                    <a:latin typeface="Cambria Math" panose="02040503050406030204" pitchFamily="18" charset="0"/>
                    <a:ea typeface="Cambria Math" panose="02040503050406030204" pitchFamily="18" charset="0"/>
                  </a:rPr>
                  <a:t>AND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𝟐</m:t>
                        </m:r>
                      </m:sub>
                    </m:sSub>
                    <m:r>
                      <a:rPr lang="en-US" b="1" i="1" smtClean="0">
                        <a:latin typeface="Cambria Math" panose="02040503050406030204" pitchFamily="18" charset="0"/>
                      </a:rPr>
                      <m:t> </m:t>
                    </m:r>
                    <m:r>
                      <m:rPr>
                        <m:sty m:val="p"/>
                      </m:rPr>
                      <a:rPr lang="en-US" b="0" i="0" smtClean="0">
                        <a:latin typeface="Cambria Math" panose="02040503050406030204" pitchFamily="18" charset="0"/>
                      </a:rPr>
                      <m:t>OR</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𝒔</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endParaRPr lang="en-US" dirty="0"/>
              </a:p>
            </p:txBody>
          </p:sp>
        </mc:Choice>
        <mc:Fallback xmlns="">
          <p:sp>
            <p:nvSpPr>
              <p:cNvPr id="16" name="TextBox 15">
                <a:extLst>
                  <a:ext uri="{FF2B5EF4-FFF2-40B4-BE49-F238E27FC236}">
                    <a16:creationId xmlns:a16="http://schemas.microsoft.com/office/drawing/2014/main" id="{FBAE17B0-9A14-BE2A-B663-9A4591C04D6A}"/>
                  </a:ext>
                </a:extLst>
              </p:cNvPr>
              <p:cNvSpPr txBox="1">
                <a:spLocks noRot="1" noChangeAspect="1" noMove="1" noResize="1" noEditPoints="1" noAdjustHandles="1" noChangeArrowheads="1" noChangeShapeType="1" noTextEdit="1"/>
              </p:cNvSpPr>
              <p:nvPr/>
            </p:nvSpPr>
            <p:spPr>
              <a:xfrm>
                <a:off x="2669239" y="3320827"/>
                <a:ext cx="2008691" cy="369332"/>
              </a:xfrm>
              <a:prstGeom prst="rect">
                <a:avLst/>
              </a:prstGeom>
              <a:blipFill>
                <a:blip r:embed="rId6"/>
                <a:stretch>
                  <a:fillRect t="-13333" r="-608" b="-2333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73CBF64C-DA86-E558-2016-D464569B6139}"/>
              </a:ext>
            </a:extLst>
          </p:cNvPr>
          <p:cNvSpPr txBox="1"/>
          <p:nvPr/>
        </p:nvSpPr>
        <p:spPr>
          <a:xfrm>
            <a:off x="7638288" y="2385903"/>
            <a:ext cx="3974592" cy="923330"/>
          </a:xfrm>
          <a:prstGeom prst="rect">
            <a:avLst/>
          </a:prstGeom>
          <a:noFill/>
        </p:spPr>
        <p:txBody>
          <a:bodyPr wrap="square" rtlCol="0">
            <a:spAutoFit/>
          </a:bodyPr>
          <a:lstStyle/>
          <a:p>
            <a:r>
              <a:rPr lang="en-US" dirty="0"/>
              <a:t>Not sure whether it is needed as an axiom: the closure may be proven to exist and be unique.</a:t>
            </a:r>
          </a:p>
        </p:txBody>
      </p:sp>
    </p:spTree>
    <p:extLst>
      <p:ext uri="{BB962C8B-B14F-4D97-AF65-F5344CB8AC3E}">
        <p14:creationId xmlns:p14="http://schemas.microsoft.com/office/powerpoint/2010/main" val="371670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EA76A-6FF8-6E56-7D1D-1B0CF4DDE9C4}"/>
              </a:ext>
            </a:extLst>
          </p:cNvPr>
          <p:cNvPicPr>
            <a:picLocks noChangeAspect="1"/>
          </p:cNvPicPr>
          <p:nvPr/>
        </p:nvPicPr>
        <p:blipFill>
          <a:blip r:embed="rId3"/>
          <a:stretch>
            <a:fillRect/>
          </a:stretch>
        </p:blipFill>
        <p:spPr>
          <a:xfrm>
            <a:off x="581196" y="197045"/>
            <a:ext cx="8636763" cy="1586917"/>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F4B6490-1618-A17A-EE95-35CE49556A92}"/>
                  </a:ext>
                </a:extLst>
              </p:cNvPr>
              <p:cNvGraphicFramePr>
                <a:graphicFrameLocks noGrp="1"/>
              </p:cNvGraphicFramePr>
              <p:nvPr>
                <p:extLst>
                  <p:ext uri="{D42A27DB-BD31-4B8C-83A1-F6EECF244321}">
                    <p14:modId xmlns:p14="http://schemas.microsoft.com/office/powerpoint/2010/main" val="145425488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endParaRPr lang="en-US" dirty="0"/>
                        </a:p>
                      </a:txBody>
                      <a:tcPr/>
                    </a:tc>
                    <a:tc>
                      <a:txBody>
                        <a:bodyPr/>
                        <a:lstStyle/>
                        <a:p>
                          <a:pPr algn="ctr"/>
                          <a14:m>
                            <m:oMathPara xmlns:m="http://schemas.openxmlformats.org/officeDocument/2006/math">
                              <m:oMathParaPr>
                                <m:jc m:val="center"/>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𝒔</m:t>
                                    </m:r>
                                  </m:e>
                                </m:acc>
                              </m:oMath>
                            </m:oMathPara>
                          </a14:m>
                          <a:endParaRPr lang="en-US" i="1" dirty="0">
                            <a:latin typeface="Cambria Math" panose="02040503050406030204" pitchFamily="18" charset="0"/>
                            <a:ea typeface="Cambria Math" panose="02040503050406030204" pitchFamily="18" charset="0"/>
                          </a:endParaRPr>
                        </a:p>
                      </a:txBody>
                      <a:tcPr/>
                    </a:tc>
                    <a:tc>
                      <a:txBody>
                        <a:bodyPr/>
                        <a:lstStyle/>
                        <a:p>
                          <a:pPr algn="ctr"/>
                          <a:r>
                            <a:rPr lang="en-US" dirty="0"/>
                            <a:t>…</a:t>
                          </a: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Choice>
        <mc:Fallback xmlns="">
          <p:graphicFrame>
            <p:nvGraphicFramePr>
              <p:cNvPr id="6" name="Table 5">
                <a:extLst>
                  <a:ext uri="{FF2B5EF4-FFF2-40B4-BE49-F238E27FC236}">
                    <a16:creationId xmlns:a16="http://schemas.microsoft.com/office/drawing/2014/main" id="{6F4B6490-1618-A17A-EE95-35CE49556A92}"/>
                  </a:ext>
                </a:extLst>
              </p:cNvPr>
              <p:cNvGraphicFramePr>
                <a:graphicFrameLocks noGrp="1"/>
              </p:cNvGraphicFramePr>
              <p:nvPr>
                <p:extLst>
                  <p:ext uri="{D42A27DB-BD31-4B8C-83A1-F6EECF244321}">
                    <p14:modId xmlns:p14="http://schemas.microsoft.com/office/powerpoint/2010/main" val="1454254885"/>
                  </p:ext>
                </p:extLst>
              </p:nvPr>
            </p:nvGraphicFramePr>
            <p:xfrm>
              <a:off x="1010748" y="2162813"/>
              <a:ext cx="5804874" cy="2595880"/>
            </p:xfrm>
            <a:graphic>
              <a:graphicData uri="http://schemas.openxmlformats.org/drawingml/2006/table">
                <a:tbl>
                  <a:tblPr firstRow="1" bandRow="1">
                    <a:tableStyleId>{5C22544A-7EE6-4342-B048-85BDC9FD1C3A}</a:tableStyleId>
                  </a:tblPr>
                  <a:tblGrid>
                    <a:gridCol w="536169">
                      <a:extLst>
                        <a:ext uri="{9D8B030D-6E8A-4147-A177-3AD203B41FA5}">
                          <a16:colId xmlns:a16="http://schemas.microsoft.com/office/drawing/2014/main" val="358214388"/>
                        </a:ext>
                      </a:extLst>
                    </a:gridCol>
                    <a:gridCol w="522515">
                      <a:extLst>
                        <a:ext uri="{9D8B030D-6E8A-4147-A177-3AD203B41FA5}">
                          <a16:colId xmlns:a16="http://schemas.microsoft.com/office/drawing/2014/main" val="2388800038"/>
                        </a:ext>
                      </a:extLst>
                    </a:gridCol>
                    <a:gridCol w="529389">
                      <a:extLst>
                        <a:ext uri="{9D8B030D-6E8A-4147-A177-3AD203B41FA5}">
                          <a16:colId xmlns:a16="http://schemas.microsoft.com/office/drawing/2014/main" val="2696838345"/>
                        </a:ext>
                      </a:extLst>
                    </a:gridCol>
                    <a:gridCol w="2090057">
                      <a:extLst>
                        <a:ext uri="{9D8B030D-6E8A-4147-A177-3AD203B41FA5}">
                          <a16:colId xmlns:a16="http://schemas.microsoft.com/office/drawing/2014/main" val="1491080237"/>
                        </a:ext>
                      </a:extLst>
                    </a:gridCol>
                    <a:gridCol w="570641">
                      <a:extLst>
                        <a:ext uri="{9D8B030D-6E8A-4147-A177-3AD203B41FA5}">
                          <a16:colId xmlns:a16="http://schemas.microsoft.com/office/drawing/2014/main" val="3266901391"/>
                        </a:ext>
                      </a:extLst>
                    </a:gridCol>
                    <a:gridCol w="501889">
                      <a:extLst>
                        <a:ext uri="{9D8B030D-6E8A-4147-A177-3AD203B41FA5}">
                          <a16:colId xmlns:a16="http://schemas.microsoft.com/office/drawing/2014/main" val="1236035757"/>
                        </a:ext>
                      </a:extLst>
                    </a:gridCol>
                    <a:gridCol w="515639">
                      <a:extLst>
                        <a:ext uri="{9D8B030D-6E8A-4147-A177-3AD203B41FA5}">
                          <a16:colId xmlns:a16="http://schemas.microsoft.com/office/drawing/2014/main" val="187090619"/>
                        </a:ext>
                      </a:extLst>
                    </a:gridCol>
                    <a:gridCol w="538575">
                      <a:extLst>
                        <a:ext uri="{9D8B030D-6E8A-4147-A177-3AD203B41FA5}">
                          <a16:colId xmlns:a16="http://schemas.microsoft.com/office/drawing/2014/main" val="404862925"/>
                        </a:ext>
                      </a:extLst>
                    </a:gridCol>
                  </a:tblGrid>
                  <a:tr h="370840">
                    <a:tc>
                      <a:txBody>
                        <a:bodyPr/>
                        <a:lstStyle/>
                        <a:p>
                          <a:endParaRPr lang="en-US"/>
                        </a:p>
                      </a:txBody>
                      <a:tcPr>
                        <a:blipFill>
                          <a:blip r:embed="rId4"/>
                          <a:stretch>
                            <a:fillRect l="-1136" t="-8197" r="-988636" b="-624590"/>
                          </a:stretch>
                        </a:blipFill>
                      </a:tcPr>
                    </a:tc>
                    <a:tc>
                      <a:txBody>
                        <a:bodyPr/>
                        <a:lstStyle/>
                        <a:p>
                          <a:endParaRPr lang="en-US"/>
                        </a:p>
                      </a:txBody>
                      <a:tcPr>
                        <a:blipFill>
                          <a:blip r:embed="rId4"/>
                          <a:stretch>
                            <a:fillRect l="-103488" t="-8197" r="-911628" b="-624590"/>
                          </a:stretch>
                        </a:blipFill>
                      </a:tcPr>
                    </a:tc>
                    <a:tc>
                      <a:txBody>
                        <a:bodyPr/>
                        <a:lstStyle/>
                        <a:p>
                          <a:endParaRPr lang="en-US"/>
                        </a:p>
                      </a:txBody>
                      <a:tcPr>
                        <a:blipFill>
                          <a:blip r:embed="rId4"/>
                          <a:stretch>
                            <a:fillRect l="-201149" t="-8197" r="-801149" b="-624590"/>
                          </a:stretch>
                        </a:blipFill>
                      </a:tcPr>
                    </a:tc>
                    <a:tc>
                      <a:txBody>
                        <a:bodyPr/>
                        <a:lstStyle/>
                        <a:p>
                          <a:pPr/>
                          <a:endParaRPr lang="en-US" dirty="0"/>
                        </a:p>
                      </a:txBody>
                      <a:tcPr/>
                    </a:tc>
                    <a:tc>
                      <a:txBody>
                        <a:bodyPr/>
                        <a:lstStyle/>
                        <a:p>
                          <a:endParaRPr lang="en-US"/>
                        </a:p>
                      </a:txBody>
                      <a:tcPr>
                        <a:blipFill>
                          <a:blip r:embed="rId4"/>
                          <a:stretch>
                            <a:fillRect l="-643617" t="-8197" r="-276596" b="-624590"/>
                          </a:stretch>
                        </a:blipFill>
                      </a:tcPr>
                    </a:tc>
                    <a:tc>
                      <a:txBody>
                        <a:bodyPr/>
                        <a:lstStyle/>
                        <a:p>
                          <a:pPr algn="ctr"/>
                          <a:r>
                            <a:rPr lang="en-US" dirty="0"/>
                            <a:t>…</a:t>
                          </a:r>
                        </a:p>
                      </a:txBody>
                      <a:tcPr/>
                    </a:tc>
                    <a:tc>
                      <a:txBody>
                        <a:bodyPr/>
                        <a:lstStyle/>
                        <a:p>
                          <a:endParaRPr lang="en-US"/>
                        </a:p>
                      </a:txBody>
                      <a:tcPr>
                        <a:blipFill>
                          <a:blip r:embed="rId4"/>
                          <a:stretch>
                            <a:fillRect l="-930952" t="-8197" r="-110714" b="-624590"/>
                          </a:stretch>
                        </a:blipFill>
                      </a:tcPr>
                    </a:tc>
                    <a:tc>
                      <a:txBody>
                        <a:bodyPr/>
                        <a:lstStyle/>
                        <a:p>
                          <a:pPr algn="ctr"/>
                          <a:r>
                            <a:rPr lang="en-US" dirty="0"/>
                            <a:t>…</a:t>
                          </a:r>
                        </a:p>
                      </a:txBody>
                      <a:tcPr/>
                    </a:tc>
                    <a:extLst>
                      <a:ext uri="{0D108BD9-81ED-4DB2-BD59-A6C34878D82A}">
                        <a16:rowId xmlns:a16="http://schemas.microsoft.com/office/drawing/2014/main" val="1482110130"/>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T</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3365285265"/>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8180515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085676083"/>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781726507"/>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endParaRPr lang="en-US" dirty="0"/>
                        </a:p>
                      </a:txBody>
                      <a:tcPr/>
                    </a:tc>
                    <a:tc>
                      <a:txBody>
                        <a:bodyPr/>
                        <a:lstStyle/>
                        <a:p>
                          <a:pPr algn="ctr"/>
                          <a:r>
                            <a:rPr lang="en-US" dirty="0"/>
                            <a:t>F</a:t>
                          </a:r>
                        </a:p>
                      </a:txBody>
                      <a:tcPr/>
                    </a:tc>
                    <a:tc>
                      <a:txBody>
                        <a:bodyPr/>
                        <a:lstStyle/>
                        <a:p>
                          <a:pPr algn="ctr"/>
                          <a:r>
                            <a:rPr lang="en-US" dirty="0"/>
                            <a: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39445822"/>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714963440"/>
                      </a:ext>
                    </a:extLst>
                  </a:tr>
                </a:tbl>
              </a:graphicData>
            </a:graphic>
          </p:graphicFrame>
        </mc:Fallback>
      </mc:AlternateContent>
      <p:sp>
        <p:nvSpPr>
          <p:cNvPr id="11" name="Rectangle 10">
            <a:extLst>
              <a:ext uri="{FF2B5EF4-FFF2-40B4-BE49-F238E27FC236}">
                <a16:creationId xmlns:a16="http://schemas.microsoft.com/office/drawing/2014/main" id="{51E71022-E453-E322-955B-BE7A835F2C32}"/>
              </a:ext>
            </a:extLst>
          </p:cNvPr>
          <p:cNvSpPr/>
          <p:nvPr/>
        </p:nvSpPr>
        <p:spPr>
          <a:xfrm>
            <a:off x="2613660" y="2162812"/>
            <a:ext cx="2064269" cy="2595879"/>
          </a:xfrm>
          <a:prstGeom prst="rect">
            <a:avLst/>
          </a:prstGeom>
          <a:solidFill>
            <a:schemeClr val="dk1">
              <a:alpha val="8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9C0DE3-266B-9E74-96DD-3F4F61AB4114}"/>
                  </a:ext>
                </a:extLst>
              </p:cNvPr>
              <p:cNvSpPr txBox="1"/>
              <p:nvPr/>
            </p:nvSpPr>
            <p:spPr>
              <a:xfrm>
                <a:off x="3189025" y="2847568"/>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12" name="TextBox 11">
                <a:extLst>
                  <a:ext uri="{FF2B5EF4-FFF2-40B4-BE49-F238E27FC236}">
                    <a16:creationId xmlns:a16="http://schemas.microsoft.com/office/drawing/2014/main" id="{AE9C0DE3-266B-9E74-96DD-3F4F61AB4114}"/>
                  </a:ext>
                </a:extLst>
              </p:cNvPr>
              <p:cNvSpPr txBox="1">
                <a:spLocks noRot="1" noChangeAspect="1" noMove="1" noResize="1" noEditPoints="1" noAdjustHandles="1" noChangeArrowheads="1" noChangeShapeType="1" noTextEdit="1"/>
              </p:cNvSpPr>
              <p:nvPr/>
            </p:nvSpPr>
            <p:spPr>
              <a:xfrm>
                <a:off x="3189025" y="2847568"/>
                <a:ext cx="749808" cy="369332"/>
              </a:xfrm>
              <a:prstGeom prst="rect">
                <a:avLst/>
              </a:prstGeom>
              <a:blipFill>
                <a:blip r:embed="rId5"/>
                <a:stretch>
                  <a:fillRect b="-13115"/>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E1B5E671-1E47-9408-9B0B-DFF447859B46}"/>
              </a:ext>
            </a:extLst>
          </p:cNvPr>
          <p:cNvCxnSpPr/>
          <p:nvPr/>
        </p:nvCxnSpPr>
        <p:spPr>
          <a:xfrm>
            <a:off x="2814444" y="3263066"/>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DB36BC-569C-870A-27A4-77783FAA9891}"/>
                  </a:ext>
                </a:extLst>
              </p:cNvPr>
              <p:cNvSpPr txBox="1"/>
              <p:nvPr/>
            </p:nvSpPr>
            <p:spPr>
              <a:xfrm>
                <a:off x="2669239" y="3320827"/>
                <a:ext cx="2008691" cy="369332"/>
              </a:xfrm>
              <a:prstGeom prst="rect">
                <a:avLst/>
              </a:prstGeom>
              <a:noFill/>
            </p:spPr>
            <p:txBody>
              <a:bodyPr wrap="non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a14:m>
                <a:r>
                  <a:rPr lang="en-US" dirty="0"/>
                  <a:t> </a:t>
                </a:r>
                <a:r>
                  <a:rPr lang="en-US" dirty="0">
                    <a:latin typeface="Cambria Math" panose="02040503050406030204" pitchFamily="18" charset="0"/>
                    <a:ea typeface="Cambria Math" panose="02040503050406030204" pitchFamily="18" charset="0"/>
                  </a:rPr>
                  <a:t>AND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𝟐</m:t>
                        </m:r>
                      </m:sub>
                    </m:sSub>
                    <m:r>
                      <a:rPr lang="en-US" b="1" i="1" smtClean="0">
                        <a:latin typeface="Cambria Math" panose="02040503050406030204" pitchFamily="18" charset="0"/>
                      </a:rPr>
                      <m:t> </m:t>
                    </m:r>
                    <m:r>
                      <m:rPr>
                        <m:sty m:val="p"/>
                      </m:rPr>
                      <a:rPr lang="en-US" b="0" i="0" smtClean="0">
                        <a:latin typeface="Cambria Math" panose="02040503050406030204" pitchFamily="18" charset="0"/>
                      </a:rPr>
                      <m:t>OR</m:t>
                    </m:r>
                    <m:sSub>
                      <m:sSubPr>
                        <m:ctrlPr>
                          <a:rPr lang="en-US" b="1" i="1">
                            <a:latin typeface="Cambria Math" panose="02040503050406030204" pitchFamily="18" charset="0"/>
                          </a:rPr>
                        </m:ctrlPr>
                      </m:sSubPr>
                      <m:e>
                        <m:r>
                          <a:rPr lang="en-US" b="1" i="1" smtClean="0">
                            <a:latin typeface="Cambria Math" panose="02040503050406030204" pitchFamily="18" charset="0"/>
                          </a:rPr>
                          <m:t> </m:t>
                        </m:r>
                        <m:r>
                          <a:rPr lang="en-US" b="1" i="1">
                            <a:latin typeface="Cambria Math" panose="02040503050406030204" pitchFamily="18" charset="0"/>
                          </a:rPr>
                          <m:t>𝒔</m:t>
                        </m:r>
                      </m:e>
                      <m:sub>
                        <m:r>
                          <a:rPr lang="en-US" b="1" i="1">
                            <a:latin typeface="Cambria Math" panose="02040503050406030204" pitchFamily="18" charset="0"/>
                          </a:rPr>
                          <m:t>𝟑</m:t>
                        </m:r>
                      </m:sub>
                    </m:sSub>
                    <m:r>
                      <a:rPr lang="en-US" b="1" i="1" smtClean="0">
                        <a:latin typeface="Cambria Math" panose="02040503050406030204" pitchFamily="18" charset="0"/>
                      </a:rPr>
                      <m:t>)</m:t>
                    </m:r>
                  </m:oMath>
                </a14:m>
                <a:endParaRPr lang="en-US" dirty="0"/>
              </a:p>
            </p:txBody>
          </p:sp>
        </mc:Choice>
        <mc:Fallback xmlns="">
          <p:sp>
            <p:nvSpPr>
              <p:cNvPr id="14" name="TextBox 13">
                <a:extLst>
                  <a:ext uri="{FF2B5EF4-FFF2-40B4-BE49-F238E27FC236}">
                    <a16:creationId xmlns:a16="http://schemas.microsoft.com/office/drawing/2014/main" id="{B7DB36BC-569C-870A-27A4-77783FAA9891}"/>
                  </a:ext>
                </a:extLst>
              </p:cNvPr>
              <p:cNvSpPr txBox="1">
                <a:spLocks noRot="1" noChangeAspect="1" noMove="1" noResize="1" noEditPoints="1" noAdjustHandles="1" noChangeArrowheads="1" noChangeShapeType="1" noTextEdit="1"/>
              </p:cNvSpPr>
              <p:nvPr/>
            </p:nvSpPr>
            <p:spPr>
              <a:xfrm>
                <a:off x="2669239" y="3320827"/>
                <a:ext cx="2008691" cy="369332"/>
              </a:xfrm>
              <a:prstGeom prst="rect">
                <a:avLst/>
              </a:prstGeom>
              <a:blipFill>
                <a:blip r:embed="rId6"/>
                <a:stretch>
                  <a:fillRect t="-13333" r="-608" b="-2333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500057F-14DF-6CF2-CD4A-1C22A7021688}"/>
              </a:ext>
            </a:extLst>
          </p:cNvPr>
          <p:cNvCxnSpPr/>
          <p:nvPr/>
        </p:nvCxnSpPr>
        <p:spPr>
          <a:xfrm>
            <a:off x="2814444" y="2452298"/>
            <a:ext cx="152704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E28D25-1B91-EFED-CB87-5101BCB7DD78}"/>
                  </a:ext>
                </a:extLst>
              </p:cNvPr>
              <p:cNvSpPr txBox="1"/>
              <p:nvPr/>
            </p:nvSpPr>
            <p:spPr>
              <a:xfrm>
                <a:off x="2987857" y="2067280"/>
                <a:ext cx="74980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51E28D25-1B91-EFED-CB87-5101BCB7DD78}"/>
                  </a:ext>
                </a:extLst>
              </p:cNvPr>
              <p:cNvSpPr txBox="1">
                <a:spLocks noRot="1" noChangeAspect="1" noMove="1" noResize="1" noEditPoints="1" noAdjustHandles="1" noChangeArrowheads="1" noChangeShapeType="1" noTextEdit="1"/>
              </p:cNvSpPr>
              <p:nvPr/>
            </p:nvSpPr>
            <p:spPr>
              <a:xfrm>
                <a:off x="2987857" y="2067280"/>
                <a:ext cx="749808" cy="369332"/>
              </a:xfrm>
              <a:prstGeom prst="rect">
                <a:avLst/>
              </a:prstGeom>
              <a:blipFill>
                <a:blip r:embed="rId7"/>
                <a:stretch>
                  <a:fillRect l="-2439" r="-75610" b="-13115"/>
                </a:stretch>
              </a:blipFill>
            </p:spPr>
            <p:txBody>
              <a:bodyPr/>
              <a:lstStyle/>
              <a:p>
                <a:r>
                  <a:rPr lang="en-US">
                    <a:noFill/>
                  </a:rPr>
                  <a:t> </a:t>
                </a:r>
              </a:p>
            </p:txBody>
          </p:sp>
        </mc:Fallback>
      </mc:AlternateContent>
    </p:spTree>
    <p:extLst>
      <p:ext uri="{BB962C8B-B14F-4D97-AF65-F5344CB8AC3E}">
        <p14:creationId xmlns:p14="http://schemas.microsoft.com/office/powerpoint/2010/main" val="1386468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CE26B3-8ED1-EAC0-7FA9-136FC38F742D}"/>
              </a:ext>
            </a:extLst>
          </p:cNvPr>
          <p:cNvPicPr>
            <a:picLocks noChangeAspect="1"/>
          </p:cNvPicPr>
          <p:nvPr/>
        </p:nvPicPr>
        <p:blipFill rotWithShape="1">
          <a:blip r:embed="rId3"/>
          <a:srcRect l="424"/>
          <a:stretch/>
        </p:blipFill>
        <p:spPr>
          <a:xfrm>
            <a:off x="372979" y="373566"/>
            <a:ext cx="9661359" cy="1027381"/>
          </a:xfrm>
          <a:prstGeom prst="rect">
            <a:avLst/>
          </a:prstGeom>
        </p:spPr>
      </p:pic>
      <p:sp>
        <p:nvSpPr>
          <p:cNvPr id="8" name="TextBox 7">
            <a:extLst>
              <a:ext uri="{FF2B5EF4-FFF2-40B4-BE49-F238E27FC236}">
                <a16:creationId xmlns:a16="http://schemas.microsoft.com/office/drawing/2014/main" id="{CD86741C-DE95-8014-2EF5-98A5B884B153}"/>
              </a:ext>
            </a:extLst>
          </p:cNvPr>
          <p:cNvSpPr txBox="1"/>
          <p:nvPr/>
        </p:nvSpPr>
        <p:spPr>
          <a:xfrm>
            <a:off x="8005544" y="1759982"/>
            <a:ext cx="3386120" cy="584775"/>
          </a:xfrm>
          <a:prstGeom prst="rect">
            <a:avLst/>
          </a:prstGeom>
          <a:noFill/>
        </p:spPr>
        <p:txBody>
          <a:bodyPr wrap="none" rtlCol="0">
            <a:spAutoFit/>
          </a:bodyPr>
          <a:lstStyle/>
          <a:p>
            <a:r>
              <a:rPr lang="en-US" sz="3200" dirty="0"/>
              <a:t>That animal is a cat</a:t>
            </a:r>
          </a:p>
        </p:txBody>
      </p:sp>
      <p:sp>
        <p:nvSpPr>
          <p:cNvPr id="9" name="TextBox 8">
            <a:extLst>
              <a:ext uri="{FF2B5EF4-FFF2-40B4-BE49-F238E27FC236}">
                <a16:creationId xmlns:a16="http://schemas.microsoft.com/office/drawing/2014/main" id="{6DF02BB5-897C-69A3-C67B-32ED07F31B50}"/>
              </a:ext>
            </a:extLst>
          </p:cNvPr>
          <p:cNvSpPr txBox="1"/>
          <p:nvPr/>
        </p:nvSpPr>
        <p:spPr>
          <a:xfrm>
            <a:off x="7673723" y="2970310"/>
            <a:ext cx="4049763" cy="584775"/>
          </a:xfrm>
          <a:prstGeom prst="rect">
            <a:avLst/>
          </a:prstGeom>
          <a:noFill/>
        </p:spPr>
        <p:txBody>
          <a:bodyPr wrap="none" rtlCol="0">
            <a:spAutoFit/>
          </a:bodyPr>
          <a:lstStyle/>
          <a:p>
            <a:r>
              <a:rPr lang="en-US" sz="3200" dirty="0"/>
              <a:t>That animal is not a cat</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801806706"/>
                  </p:ext>
                </p:extLst>
              </p:nvPr>
            </p:nvGraphicFramePr>
            <p:xfrm>
              <a:off x="778165" y="1782867"/>
              <a:ext cx="1389090" cy="1112520"/>
            </p:xfrm>
            <a:graphic>
              <a:graphicData uri="http://schemas.openxmlformats.org/drawingml/2006/table">
                <a:tbl>
                  <a:tblPr firstRow="1" bandRow="1">
                    <a:tableStyleId>{5C22544A-7EE6-4342-B048-85BDC9FD1C3A}</a:tableStyleId>
                  </a:tblPr>
                  <a:tblGrid>
                    <a:gridCol w="694545">
                      <a:extLst>
                        <a:ext uri="{9D8B030D-6E8A-4147-A177-3AD203B41FA5}">
                          <a16:colId xmlns:a16="http://schemas.microsoft.com/office/drawing/2014/main" val="3455100163"/>
                        </a:ext>
                      </a:extLst>
                    </a:gridCol>
                    <a:gridCol w="694545">
                      <a:extLst>
                        <a:ext uri="{9D8B030D-6E8A-4147-A177-3AD203B41FA5}">
                          <a16:colId xmlns:a16="http://schemas.microsoft.com/office/drawing/2014/main" val="13722186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𝒕</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𝒕</m:t>
                                </m:r>
                              </m:oMath>
                            </m:oMathPara>
                          </a14:m>
                          <a:endParaRPr lang="en-US" dirty="0"/>
                        </a:p>
                      </a:txBody>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058744794"/>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bl>
              </a:graphicData>
            </a:graphic>
          </p:graphicFrame>
        </mc:Choice>
        <mc:Fallback xmlns="">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801806706"/>
                  </p:ext>
                </p:extLst>
              </p:nvPr>
            </p:nvGraphicFramePr>
            <p:xfrm>
              <a:off x="778165" y="1782867"/>
              <a:ext cx="1389090" cy="1112520"/>
            </p:xfrm>
            <a:graphic>
              <a:graphicData uri="http://schemas.openxmlformats.org/drawingml/2006/table">
                <a:tbl>
                  <a:tblPr firstRow="1" bandRow="1">
                    <a:tableStyleId>{5C22544A-7EE6-4342-B048-85BDC9FD1C3A}</a:tableStyleId>
                  </a:tblPr>
                  <a:tblGrid>
                    <a:gridCol w="694545">
                      <a:extLst>
                        <a:ext uri="{9D8B030D-6E8A-4147-A177-3AD203B41FA5}">
                          <a16:colId xmlns:a16="http://schemas.microsoft.com/office/drawing/2014/main" val="3455100163"/>
                        </a:ext>
                      </a:extLst>
                    </a:gridCol>
                    <a:gridCol w="694545">
                      <a:extLst>
                        <a:ext uri="{9D8B030D-6E8A-4147-A177-3AD203B41FA5}">
                          <a16:colId xmlns:a16="http://schemas.microsoft.com/office/drawing/2014/main" val="137221862"/>
                        </a:ext>
                      </a:extLst>
                    </a:gridCol>
                  </a:tblGrid>
                  <a:tr h="370840">
                    <a:tc>
                      <a:txBody>
                        <a:bodyPr/>
                        <a:lstStyle/>
                        <a:p>
                          <a:endParaRPr lang="en-US"/>
                        </a:p>
                      </a:txBody>
                      <a:tcPr>
                        <a:blipFill>
                          <a:blip r:embed="rId4"/>
                          <a:stretch>
                            <a:fillRect l="-870" t="-1639" r="-102609" b="-224590"/>
                          </a:stretch>
                        </a:blipFill>
                      </a:tcPr>
                    </a:tc>
                    <a:tc>
                      <a:txBody>
                        <a:bodyPr/>
                        <a:lstStyle/>
                        <a:p>
                          <a:endParaRPr lang="en-US"/>
                        </a:p>
                      </a:txBody>
                      <a:tcPr>
                        <a:blipFill>
                          <a:blip r:embed="rId4"/>
                          <a:stretch>
                            <a:fillRect l="-101754" t="-1639" r="-3509" b="-224590"/>
                          </a:stretch>
                        </a:blipFill>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058744794"/>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extLst>
                  <p:ext uri="{D42A27DB-BD31-4B8C-83A1-F6EECF244321}">
                    <p14:modId xmlns:p14="http://schemas.microsoft.com/office/powerpoint/2010/main" val="940380753"/>
                  </p:ext>
                </p:extLst>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extLst>
                  <p:ext uri="{D42A27DB-BD31-4B8C-83A1-F6EECF244321}">
                    <p14:modId xmlns:p14="http://schemas.microsoft.com/office/powerpoint/2010/main" val="940380753"/>
                  </p:ext>
                </p:extLst>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5"/>
                          <a:stretch>
                            <a:fillRect l="-1205" t="-8197" r="-707229" b="-622951"/>
                          </a:stretch>
                        </a:blipFill>
                      </a:tcPr>
                    </a:tc>
                    <a:tc>
                      <a:txBody>
                        <a:bodyPr/>
                        <a:lstStyle/>
                        <a:p>
                          <a:endParaRPr lang="en-US"/>
                        </a:p>
                      </a:txBody>
                      <a:tcPr>
                        <a:blipFill>
                          <a:blip r:embed="rId5"/>
                          <a:stretch>
                            <a:fillRect l="-100000" t="-8197" r="-598810" b="-622951"/>
                          </a:stretch>
                        </a:blipFill>
                      </a:tcPr>
                    </a:tc>
                    <a:tc>
                      <a:txBody>
                        <a:bodyPr/>
                        <a:lstStyle/>
                        <a:p>
                          <a:endParaRPr lang="en-US"/>
                        </a:p>
                      </a:txBody>
                      <a:tcPr>
                        <a:blipFill>
                          <a:blip r:embed="rId5"/>
                          <a:stretch>
                            <a:fillRect l="-202410" t="-8197" r="-506024" b="-622951"/>
                          </a:stretch>
                        </a:blipFill>
                      </a:tcPr>
                    </a:tc>
                    <a:tc>
                      <a:txBody>
                        <a:bodyPr/>
                        <a:lstStyle/>
                        <a:p>
                          <a:endParaRPr lang="en-US"/>
                        </a:p>
                      </a:txBody>
                      <a:tcPr>
                        <a:blipFill>
                          <a:blip r:embed="rId5"/>
                          <a:stretch>
                            <a:fillRect l="-302410" t="-8197" r="-406024" b="-622951"/>
                          </a:stretch>
                        </a:blipFill>
                      </a:tcPr>
                    </a:tc>
                    <a:tc>
                      <a:txBody>
                        <a:bodyPr/>
                        <a:lstStyle/>
                        <a:p>
                          <a:endParaRPr lang="en-US"/>
                        </a:p>
                      </a:txBody>
                      <a:tcPr>
                        <a:blipFill>
                          <a:blip r:embed="rId5"/>
                          <a:stretch>
                            <a:fillRect l="-402410" t="-8197" r="-306024" b="-622951"/>
                          </a:stretch>
                        </a:blipFill>
                      </a:tcPr>
                    </a:tc>
                    <a:tc>
                      <a:txBody>
                        <a:bodyPr/>
                        <a:lstStyle/>
                        <a:p>
                          <a:endParaRPr lang="en-US"/>
                        </a:p>
                      </a:txBody>
                      <a:tcPr>
                        <a:blipFill>
                          <a:blip r:embed="rId5"/>
                          <a:stretch>
                            <a:fillRect l="-496429" t="-8197" r="-202381" b="-622951"/>
                          </a:stretch>
                        </a:blipFill>
                      </a:tcPr>
                    </a:tc>
                    <a:tc>
                      <a:txBody>
                        <a:bodyPr/>
                        <a:lstStyle/>
                        <a:p>
                          <a:endParaRPr lang="en-US"/>
                        </a:p>
                      </a:txBody>
                      <a:tcPr>
                        <a:blipFill>
                          <a:blip r:embed="rId5"/>
                          <a:stretch>
                            <a:fillRect l="-603614"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8C2BD-0D17-EAB7-91F9-9447063CC77E}"/>
                  </a:ext>
                </a:extLst>
              </p:cNvPr>
              <p:cNvSpPr txBox="1"/>
              <p:nvPr/>
            </p:nvSpPr>
            <p:spPr>
              <a:xfrm>
                <a:off x="4277242" y="4457157"/>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43A8C2BD-0D17-EAB7-91F9-9447063CC77E}"/>
                  </a:ext>
                </a:extLst>
              </p:cNvPr>
              <p:cNvSpPr txBox="1">
                <a:spLocks noRot="1" noChangeAspect="1" noMove="1" noResize="1" noEditPoints="1" noAdjustHandles="1" noChangeArrowheads="1" noChangeShapeType="1" noTextEdit="1"/>
              </p:cNvSpPr>
              <p:nvPr/>
            </p:nvSpPr>
            <p:spPr>
              <a:xfrm>
                <a:off x="4277242" y="4457157"/>
                <a:ext cx="482824" cy="461665"/>
              </a:xfrm>
              <a:prstGeom prst="rect">
                <a:avLst/>
              </a:prstGeom>
              <a:blipFill>
                <a:blip r:embed="rId6"/>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CBFE3E5C-B66F-2E01-5BB1-AFF9A51C861E}"/>
              </a:ext>
            </a:extLst>
          </p:cNvPr>
          <p:cNvSpPr/>
          <p:nvPr/>
        </p:nvSpPr>
        <p:spPr>
          <a:xfrm>
            <a:off x="3455287" y="4503248"/>
            <a:ext cx="2138183"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2665B34-390E-096E-CA5C-4FADBEC70DDE}"/>
              </a:ext>
            </a:extLst>
          </p:cNvPr>
          <p:cNvCxnSpPr>
            <a:cxnSpLocks/>
            <a:stCxn id="8" idx="2"/>
            <a:endCxn id="9" idx="0"/>
          </p:cNvCxnSpPr>
          <p:nvPr/>
        </p:nvCxnSpPr>
        <p:spPr>
          <a:xfrm>
            <a:off x="9698604" y="2344757"/>
            <a:ext cx="1" cy="625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85EAD30-B817-F5F5-2623-8258C430D7EA}"/>
                  </a:ext>
                </a:extLst>
              </p:cNvPr>
              <p:cNvSpPr txBox="1"/>
              <p:nvPr/>
            </p:nvSpPr>
            <p:spPr>
              <a:xfrm>
                <a:off x="9698604" y="2339127"/>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A85EAD30-B817-F5F5-2623-8258C430D7EA}"/>
                  </a:ext>
                </a:extLst>
              </p:cNvPr>
              <p:cNvSpPr txBox="1">
                <a:spLocks noRot="1" noChangeAspect="1" noMove="1" noResize="1" noEditPoints="1" noAdjustHandles="1" noChangeArrowheads="1" noChangeShapeType="1" noTextEdit="1"/>
              </p:cNvSpPr>
              <p:nvPr/>
            </p:nvSpPr>
            <p:spPr>
              <a:xfrm>
                <a:off x="9698604" y="2339127"/>
                <a:ext cx="48282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82207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86741C-DE95-8014-2EF5-98A5B884B153}"/>
              </a:ext>
            </a:extLst>
          </p:cNvPr>
          <p:cNvSpPr txBox="1"/>
          <p:nvPr/>
        </p:nvSpPr>
        <p:spPr>
          <a:xfrm>
            <a:off x="7755608"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a cat</a:t>
            </a:r>
          </a:p>
        </p:txBody>
      </p:sp>
      <p:sp>
        <p:nvSpPr>
          <p:cNvPr id="9" name="TextBox 8">
            <a:extLst>
              <a:ext uri="{FF2B5EF4-FFF2-40B4-BE49-F238E27FC236}">
                <a16:creationId xmlns:a16="http://schemas.microsoft.com/office/drawing/2014/main" id="{6DF02BB5-897C-69A3-C67B-32ED07F31B50}"/>
              </a:ext>
            </a:extLst>
          </p:cNvPr>
          <p:cNvSpPr txBox="1"/>
          <p:nvPr/>
        </p:nvSpPr>
        <p:spPr>
          <a:xfrm>
            <a:off x="7673723" y="3409222"/>
            <a:ext cx="4346318" cy="584775"/>
          </a:xfrm>
          <a:prstGeom prst="rect">
            <a:avLst/>
          </a:prstGeom>
          <a:noFill/>
        </p:spPr>
        <p:txBody>
          <a:bodyPr wrap="none" rtlCol="0">
            <a:spAutoFit/>
          </a:bodyPr>
          <a:lstStyle/>
          <a:p>
            <a:r>
              <a:rPr lang="en-US" sz="3200" dirty="0"/>
              <a:t>That animal is a black cat</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1732365862"/>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Choice>
        <mc:Fallback xmlns="">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1732365862"/>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endParaRPr lang="en-US"/>
                        </a:p>
                      </a:txBody>
                      <a:tcPr>
                        <a:blipFill>
                          <a:blip r:embed="rId3"/>
                          <a:stretch>
                            <a:fillRect l="-1471" t="-1639" r="-308824" b="-424590"/>
                          </a:stretch>
                        </a:blipFill>
                      </a:tcPr>
                    </a:tc>
                    <a:tc>
                      <a:txBody>
                        <a:bodyPr/>
                        <a:lstStyle/>
                        <a:p>
                          <a:endParaRPr lang="en-US"/>
                        </a:p>
                      </a:txBody>
                      <a:tcPr>
                        <a:blipFill>
                          <a:blip r:embed="rId3"/>
                          <a:stretch>
                            <a:fillRect l="-100000" t="-1639" r="-204348" b="-424590"/>
                          </a:stretch>
                        </a:blipFill>
                      </a:tcPr>
                    </a:tc>
                    <a:tc>
                      <a:txBody>
                        <a:bodyPr/>
                        <a:lstStyle/>
                        <a:p>
                          <a:endParaRPr lang="en-US"/>
                        </a:p>
                      </a:txBody>
                      <a:tcPr>
                        <a:blipFill>
                          <a:blip r:embed="rId3"/>
                          <a:stretch>
                            <a:fillRect l="-101471" t="-1639" r="-3676" b="-424590"/>
                          </a:stretch>
                        </a:blipFill>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4"/>
                          <a:stretch>
                            <a:fillRect l="-1205" t="-8197" r="-707229" b="-622951"/>
                          </a:stretch>
                        </a:blipFill>
                      </a:tcPr>
                    </a:tc>
                    <a:tc>
                      <a:txBody>
                        <a:bodyPr/>
                        <a:lstStyle/>
                        <a:p>
                          <a:endParaRPr lang="en-US"/>
                        </a:p>
                      </a:txBody>
                      <a:tcPr>
                        <a:blipFill>
                          <a:blip r:embed="rId4"/>
                          <a:stretch>
                            <a:fillRect l="-100000" t="-8197" r="-598810" b="-622951"/>
                          </a:stretch>
                        </a:blipFill>
                      </a:tcPr>
                    </a:tc>
                    <a:tc>
                      <a:txBody>
                        <a:bodyPr/>
                        <a:lstStyle/>
                        <a:p>
                          <a:endParaRPr lang="en-US"/>
                        </a:p>
                      </a:txBody>
                      <a:tcPr>
                        <a:blipFill>
                          <a:blip r:embed="rId4"/>
                          <a:stretch>
                            <a:fillRect l="-202410" t="-8197" r="-506024" b="-622951"/>
                          </a:stretch>
                        </a:blipFill>
                      </a:tcPr>
                    </a:tc>
                    <a:tc>
                      <a:txBody>
                        <a:bodyPr/>
                        <a:lstStyle/>
                        <a:p>
                          <a:endParaRPr lang="en-US"/>
                        </a:p>
                      </a:txBody>
                      <a:tcPr>
                        <a:blipFill>
                          <a:blip r:embed="rId4"/>
                          <a:stretch>
                            <a:fillRect l="-302410" t="-8197" r="-406024" b="-622951"/>
                          </a:stretch>
                        </a:blipFill>
                      </a:tcPr>
                    </a:tc>
                    <a:tc>
                      <a:txBody>
                        <a:bodyPr/>
                        <a:lstStyle/>
                        <a:p>
                          <a:endParaRPr lang="en-US"/>
                        </a:p>
                      </a:txBody>
                      <a:tcPr>
                        <a:blipFill>
                          <a:blip r:embed="rId4"/>
                          <a:stretch>
                            <a:fillRect l="-402410" t="-8197" r="-306024" b="-622951"/>
                          </a:stretch>
                        </a:blipFill>
                      </a:tcPr>
                    </a:tc>
                    <a:tc>
                      <a:txBody>
                        <a:bodyPr/>
                        <a:lstStyle/>
                        <a:p>
                          <a:endParaRPr lang="en-US"/>
                        </a:p>
                      </a:txBody>
                      <a:tcPr>
                        <a:blipFill>
                          <a:blip r:embed="rId4"/>
                          <a:stretch>
                            <a:fillRect l="-496429" t="-8197" r="-202381" b="-622951"/>
                          </a:stretch>
                        </a:blipFill>
                      </a:tcPr>
                    </a:tc>
                    <a:tc>
                      <a:txBody>
                        <a:bodyPr/>
                        <a:lstStyle/>
                        <a:p>
                          <a:endParaRPr lang="en-US"/>
                        </a:p>
                      </a:txBody>
                      <a:tcPr>
                        <a:blipFill>
                          <a:blip r:embed="rId4"/>
                          <a:stretch>
                            <a:fillRect l="-603614"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8C2BD-0D17-EAB7-91F9-9447063CC77E}"/>
                  </a:ext>
                </a:extLst>
              </p:cNvPr>
              <p:cNvSpPr txBox="1"/>
              <p:nvPr/>
            </p:nvSpPr>
            <p:spPr>
              <a:xfrm>
                <a:off x="4720833" y="4482907"/>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43A8C2BD-0D17-EAB7-91F9-9447063CC77E}"/>
                  </a:ext>
                </a:extLst>
              </p:cNvPr>
              <p:cNvSpPr txBox="1">
                <a:spLocks noRot="1" noChangeAspect="1" noMove="1" noResize="1" noEditPoints="1" noAdjustHandles="1" noChangeArrowheads="1" noChangeShapeType="1" noTextEdit="1"/>
              </p:cNvSpPr>
              <p:nvPr/>
            </p:nvSpPr>
            <p:spPr>
              <a:xfrm>
                <a:off x="4720833" y="4482907"/>
                <a:ext cx="434734" cy="461665"/>
              </a:xfrm>
              <a:prstGeom prst="rect">
                <a:avLst/>
              </a:prstGeom>
              <a:blipFill>
                <a:blip r:embed="rId5"/>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CBFE3E5C-B66F-2E01-5BB1-AFF9A51C861E}"/>
              </a:ext>
            </a:extLst>
          </p:cNvPr>
          <p:cNvSpPr/>
          <p:nvPr/>
        </p:nvSpPr>
        <p:spPr>
          <a:xfrm>
            <a:off x="3572256" y="4482907"/>
            <a:ext cx="2515341"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2665B34-390E-096E-CA5C-4FADBEC70DDE}"/>
              </a:ext>
            </a:extLst>
          </p:cNvPr>
          <p:cNvCxnSpPr>
            <a:cxnSpLocks/>
            <a:stCxn id="8" idx="2"/>
          </p:cNvCxnSpPr>
          <p:nvPr/>
        </p:nvCxnSpPr>
        <p:spPr>
          <a:xfrm>
            <a:off x="8832698" y="2899496"/>
            <a:ext cx="835558"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20DB37A-5D4D-FE65-797C-799C03A651FD}"/>
              </a:ext>
            </a:extLst>
          </p:cNvPr>
          <p:cNvPicPr>
            <a:picLocks noChangeAspect="1"/>
          </p:cNvPicPr>
          <p:nvPr/>
        </p:nvPicPr>
        <p:blipFill rotWithShape="1">
          <a:blip r:embed="rId6"/>
          <a:srcRect l="486"/>
          <a:stretch/>
        </p:blipFill>
        <p:spPr>
          <a:xfrm>
            <a:off x="372978" y="275074"/>
            <a:ext cx="9661359" cy="1279371"/>
          </a:xfrm>
          <a:prstGeom prst="rect">
            <a:avLst/>
          </a:prstGeom>
        </p:spPr>
      </p:pic>
      <p:sp>
        <p:nvSpPr>
          <p:cNvPr id="7" name="Freeform: Shape 6">
            <a:extLst>
              <a:ext uri="{FF2B5EF4-FFF2-40B4-BE49-F238E27FC236}">
                <a16:creationId xmlns:a16="http://schemas.microsoft.com/office/drawing/2014/main" id="{6710262C-D85B-84EC-51E7-6DADB9A35159}"/>
              </a:ext>
            </a:extLst>
          </p:cNvPr>
          <p:cNvSpPr/>
          <p:nvPr/>
        </p:nvSpPr>
        <p:spPr>
          <a:xfrm>
            <a:off x="3949414" y="4482907"/>
            <a:ext cx="2138183"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E9E8446-7A2C-9054-2B65-3B379B70AAD9}"/>
              </a:ext>
            </a:extLst>
          </p:cNvPr>
          <p:cNvSpPr txBox="1"/>
          <p:nvPr/>
        </p:nvSpPr>
        <p:spPr>
          <a:xfrm>
            <a:off x="9991672"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black</a:t>
            </a:r>
          </a:p>
        </p:txBody>
      </p:sp>
      <p:cxnSp>
        <p:nvCxnSpPr>
          <p:cNvPr id="18" name="Straight Arrow Connector 17">
            <a:extLst>
              <a:ext uri="{FF2B5EF4-FFF2-40B4-BE49-F238E27FC236}">
                <a16:creationId xmlns:a16="http://schemas.microsoft.com/office/drawing/2014/main" id="{F538ACDD-6FD8-CDD6-CB30-2BF1AA2CC84E}"/>
              </a:ext>
            </a:extLst>
          </p:cNvPr>
          <p:cNvCxnSpPr>
            <a:cxnSpLocks/>
            <a:stCxn id="17" idx="2"/>
          </p:cNvCxnSpPr>
          <p:nvPr/>
        </p:nvCxnSpPr>
        <p:spPr>
          <a:xfrm flipH="1">
            <a:off x="10088880" y="2899496"/>
            <a:ext cx="979882"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040337B-48F6-2C6A-F356-1E099D22A56E}"/>
                  </a:ext>
                </a:extLst>
              </p:cNvPr>
              <p:cNvSpPr txBox="1"/>
              <p:nvPr/>
            </p:nvSpPr>
            <p:spPr>
              <a:xfrm>
                <a:off x="9692420" y="2923526"/>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23" name="TextBox 22">
                <a:extLst>
                  <a:ext uri="{FF2B5EF4-FFF2-40B4-BE49-F238E27FC236}">
                    <a16:creationId xmlns:a16="http://schemas.microsoft.com/office/drawing/2014/main" id="{4040337B-48F6-2C6A-F356-1E099D22A56E}"/>
                  </a:ext>
                </a:extLst>
              </p:cNvPr>
              <p:cNvSpPr txBox="1">
                <a:spLocks noRot="1" noChangeAspect="1" noMove="1" noResize="1" noEditPoints="1" noAdjustHandles="1" noChangeArrowheads="1" noChangeShapeType="1" noTextEdit="1"/>
              </p:cNvSpPr>
              <p:nvPr/>
            </p:nvSpPr>
            <p:spPr>
              <a:xfrm>
                <a:off x="9692420" y="2923526"/>
                <a:ext cx="43473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5333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D86741C-DE95-8014-2EF5-98A5B884B153}"/>
              </a:ext>
            </a:extLst>
          </p:cNvPr>
          <p:cNvSpPr txBox="1"/>
          <p:nvPr/>
        </p:nvSpPr>
        <p:spPr>
          <a:xfrm>
            <a:off x="7755608"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a cat</a:t>
            </a:r>
          </a:p>
        </p:txBody>
      </p:sp>
      <p:sp>
        <p:nvSpPr>
          <p:cNvPr id="9" name="TextBox 8">
            <a:extLst>
              <a:ext uri="{FF2B5EF4-FFF2-40B4-BE49-F238E27FC236}">
                <a16:creationId xmlns:a16="http://schemas.microsoft.com/office/drawing/2014/main" id="{6DF02BB5-897C-69A3-C67B-32ED07F31B50}"/>
              </a:ext>
            </a:extLst>
          </p:cNvPr>
          <p:cNvSpPr txBox="1"/>
          <p:nvPr/>
        </p:nvSpPr>
        <p:spPr>
          <a:xfrm>
            <a:off x="7673723" y="3409222"/>
            <a:ext cx="4544064" cy="553998"/>
          </a:xfrm>
          <a:prstGeom prst="rect">
            <a:avLst/>
          </a:prstGeom>
          <a:noFill/>
        </p:spPr>
        <p:txBody>
          <a:bodyPr wrap="none" rtlCol="0">
            <a:spAutoFit/>
          </a:bodyPr>
          <a:lstStyle/>
          <a:p>
            <a:r>
              <a:rPr lang="en-US" sz="3000" dirty="0"/>
              <a:t>That animal is a cat or a dog</a:t>
            </a:r>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332175918"/>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𝒕</m:t>
                                    </m:r>
                                  </m:e>
                                  <m:sub>
                                    <m:r>
                                      <a:rPr lang="en-US" b="1" i="1" smtClean="0">
                                        <a:latin typeface="Cambria Math" panose="02040503050406030204" pitchFamily="18" charset="0"/>
                                      </a:rPr>
                                      <m:t>𝟐</m:t>
                                    </m:r>
                                  </m:sub>
                                </m:sSub>
                              </m:oMath>
                            </m:oMathPara>
                          </a14:m>
                          <a:endParaRPr lang="en-US" dirty="0"/>
                        </a:p>
                      </a:txBody>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Choice>
        <mc:Fallback xmlns="">
          <p:graphicFrame>
            <p:nvGraphicFramePr>
              <p:cNvPr id="10" name="Table 9">
                <a:extLst>
                  <a:ext uri="{FF2B5EF4-FFF2-40B4-BE49-F238E27FC236}">
                    <a16:creationId xmlns:a16="http://schemas.microsoft.com/office/drawing/2014/main" id="{E0ED84D3-10F9-B1EB-0F9D-E453B1884947}"/>
                  </a:ext>
                </a:extLst>
              </p:cNvPr>
              <p:cNvGraphicFramePr>
                <a:graphicFrameLocks noGrp="1"/>
              </p:cNvGraphicFramePr>
              <p:nvPr>
                <p:extLst>
                  <p:ext uri="{D42A27DB-BD31-4B8C-83A1-F6EECF244321}">
                    <p14:modId xmlns:p14="http://schemas.microsoft.com/office/powerpoint/2010/main" val="3332175918"/>
                  </p:ext>
                </p:extLst>
              </p:nvPr>
            </p:nvGraphicFramePr>
            <p:xfrm>
              <a:off x="778164" y="1782867"/>
              <a:ext cx="1660236" cy="1854200"/>
            </p:xfrm>
            <a:graphic>
              <a:graphicData uri="http://schemas.openxmlformats.org/drawingml/2006/table">
                <a:tbl>
                  <a:tblPr firstRow="1" bandRow="1">
                    <a:tableStyleId>{5C22544A-7EE6-4342-B048-85BDC9FD1C3A}</a:tableStyleId>
                  </a:tblPr>
                  <a:tblGrid>
                    <a:gridCol w="410556">
                      <a:extLst>
                        <a:ext uri="{9D8B030D-6E8A-4147-A177-3AD203B41FA5}">
                          <a16:colId xmlns:a16="http://schemas.microsoft.com/office/drawing/2014/main" val="3455100163"/>
                        </a:ext>
                      </a:extLst>
                    </a:gridCol>
                    <a:gridCol w="420624">
                      <a:extLst>
                        <a:ext uri="{9D8B030D-6E8A-4147-A177-3AD203B41FA5}">
                          <a16:colId xmlns:a16="http://schemas.microsoft.com/office/drawing/2014/main" val="3337931764"/>
                        </a:ext>
                      </a:extLst>
                    </a:gridCol>
                    <a:gridCol w="829056">
                      <a:extLst>
                        <a:ext uri="{9D8B030D-6E8A-4147-A177-3AD203B41FA5}">
                          <a16:colId xmlns:a16="http://schemas.microsoft.com/office/drawing/2014/main" val="137221862"/>
                        </a:ext>
                      </a:extLst>
                    </a:gridCol>
                  </a:tblGrid>
                  <a:tr h="370840">
                    <a:tc>
                      <a:txBody>
                        <a:bodyPr/>
                        <a:lstStyle/>
                        <a:p>
                          <a:endParaRPr lang="en-US"/>
                        </a:p>
                      </a:txBody>
                      <a:tcPr>
                        <a:blipFill>
                          <a:blip r:embed="rId3"/>
                          <a:stretch>
                            <a:fillRect l="-1471" t="-1639" r="-308824" b="-424590"/>
                          </a:stretch>
                        </a:blipFill>
                      </a:tcPr>
                    </a:tc>
                    <a:tc>
                      <a:txBody>
                        <a:bodyPr/>
                        <a:lstStyle/>
                        <a:p>
                          <a:endParaRPr lang="en-US"/>
                        </a:p>
                      </a:txBody>
                      <a:tcPr>
                        <a:blipFill>
                          <a:blip r:embed="rId3"/>
                          <a:stretch>
                            <a:fillRect l="-100000" t="-1639" r="-204348" b="-424590"/>
                          </a:stretch>
                        </a:blipFill>
                      </a:tcPr>
                    </a:tc>
                    <a:tc>
                      <a:txBody>
                        <a:bodyPr/>
                        <a:lstStyle/>
                        <a:p>
                          <a:endParaRPr lang="en-US"/>
                        </a:p>
                      </a:txBody>
                      <a:tcPr>
                        <a:blipFill>
                          <a:blip r:embed="rId3"/>
                          <a:stretch>
                            <a:fillRect l="-101471" t="-1639" r="-3676" b="-424590"/>
                          </a:stretch>
                        </a:blipFill>
                      </a:tcPr>
                    </a:tc>
                    <a:extLst>
                      <a:ext uri="{0D108BD9-81ED-4DB2-BD59-A6C34878D82A}">
                        <a16:rowId xmlns:a16="http://schemas.microsoft.com/office/drawing/2014/main" val="1120510776"/>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058744794"/>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390740607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3756399788"/>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7328357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𝟕</m:t>
                                    </m:r>
                                  </m:sub>
                                </m:sSub>
                              </m:oMath>
                            </m:oMathPara>
                          </a14:m>
                          <a:endParaRPr lang="en-US" dirty="0"/>
                        </a:p>
                      </a:txBody>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Choice>
        <mc:Fallback xmlns="">
          <p:graphicFrame>
            <p:nvGraphicFramePr>
              <p:cNvPr id="12" name="Table 11">
                <a:extLst>
                  <a:ext uri="{FF2B5EF4-FFF2-40B4-BE49-F238E27FC236}">
                    <a16:creationId xmlns:a16="http://schemas.microsoft.com/office/drawing/2014/main" id="{E07274EA-2A9F-0A12-D648-C34D571D6272}"/>
                  </a:ext>
                </a:extLst>
              </p:cNvPr>
              <p:cNvGraphicFramePr>
                <a:graphicFrameLocks noGrp="1"/>
              </p:cNvGraphicFramePr>
              <p:nvPr/>
            </p:nvGraphicFramePr>
            <p:xfrm>
              <a:off x="3279647" y="1782867"/>
              <a:ext cx="4049760" cy="2595880"/>
            </p:xfrm>
            <a:graphic>
              <a:graphicData uri="http://schemas.openxmlformats.org/drawingml/2006/table">
                <a:tbl>
                  <a:tblPr firstRow="1" bandRow="1">
                    <a:tableStyleId>{5C22544A-7EE6-4342-B048-85BDC9FD1C3A}</a:tableStyleId>
                  </a:tblPr>
                  <a:tblGrid>
                    <a:gridCol w="506220">
                      <a:extLst>
                        <a:ext uri="{9D8B030D-6E8A-4147-A177-3AD203B41FA5}">
                          <a16:colId xmlns:a16="http://schemas.microsoft.com/office/drawing/2014/main" val="758618477"/>
                        </a:ext>
                      </a:extLst>
                    </a:gridCol>
                    <a:gridCol w="506220">
                      <a:extLst>
                        <a:ext uri="{9D8B030D-6E8A-4147-A177-3AD203B41FA5}">
                          <a16:colId xmlns:a16="http://schemas.microsoft.com/office/drawing/2014/main" val="1098698035"/>
                        </a:ext>
                      </a:extLst>
                    </a:gridCol>
                    <a:gridCol w="506220">
                      <a:extLst>
                        <a:ext uri="{9D8B030D-6E8A-4147-A177-3AD203B41FA5}">
                          <a16:colId xmlns:a16="http://schemas.microsoft.com/office/drawing/2014/main" val="2165272067"/>
                        </a:ext>
                      </a:extLst>
                    </a:gridCol>
                    <a:gridCol w="506220">
                      <a:extLst>
                        <a:ext uri="{9D8B030D-6E8A-4147-A177-3AD203B41FA5}">
                          <a16:colId xmlns:a16="http://schemas.microsoft.com/office/drawing/2014/main" val="2205174137"/>
                        </a:ext>
                      </a:extLst>
                    </a:gridCol>
                    <a:gridCol w="506220">
                      <a:extLst>
                        <a:ext uri="{9D8B030D-6E8A-4147-A177-3AD203B41FA5}">
                          <a16:colId xmlns:a16="http://schemas.microsoft.com/office/drawing/2014/main" val="3149540826"/>
                        </a:ext>
                      </a:extLst>
                    </a:gridCol>
                    <a:gridCol w="506220">
                      <a:extLst>
                        <a:ext uri="{9D8B030D-6E8A-4147-A177-3AD203B41FA5}">
                          <a16:colId xmlns:a16="http://schemas.microsoft.com/office/drawing/2014/main" val="4004705110"/>
                        </a:ext>
                      </a:extLst>
                    </a:gridCol>
                    <a:gridCol w="506220">
                      <a:extLst>
                        <a:ext uri="{9D8B030D-6E8A-4147-A177-3AD203B41FA5}">
                          <a16:colId xmlns:a16="http://schemas.microsoft.com/office/drawing/2014/main" val="771042273"/>
                        </a:ext>
                      </a:extLst>
                    </a:gridCol>
                    <a:gridCol w="506220">
                      <a:extLst>
                        <a:ext uri="{9D8B030D-6E8A-4147-A177-3AD203B41FA5}">
                          <a16:colId xmlns:a16="http://schemas.microsoft.com/office/drawing/2014/main" val="644713650"/>
                        </a:ext>
                      </a:extLst>
                    </a:gridCol>
                  </a:tblGrid>
                  <a:tr h="370840">
                    <a:tc>
                      <a:txBody>
                        <a:bodyPr/>
                        <a:lstStyle/>
                        <a:p>
                          <a:endParaRPr lang="en-US"/>
                        </a:p>
                      </a:txBody>
                      <a:tcPr>
                        <a:blipFill>
                          <a:blip r:embed="rId4"/>
                          <a:stretch>
                            <a:fillRect l="-1205" t="-8197" r="-707229" b="-622951"/>
                          </a:stretch>
                        </a:blipFill>
                      </a:tcPr>
                    </a:tc>
                    <a:tc>
                      <a:txBody>
                        <a:bodyPr/>
                        <a:lstStyle/>
                        <a:p>
                          <a:endParaRPr lang="en-US"/>
                        </a:p>
                      </a:txBody>
                      <a:tcPr>
                        <a:blipFill>
                          <a:blip r:embed="rId4"/>
                          <a:stretch>
                            <a:fillRect l="-100000" t="-8197" r="-598810" b="-622951"/>
                          </a:stretch>
                        </a:blipFill>
                      </a:tcPr>
                    </a:tc>
                    <a:tc>
                      <a:txBody>
                        <a:bodyPr/>
                        <a:lstStyle/>
                        <a:p>
                          <a:endParaRPr lang="en-US"/>
                        </a:p>
                      </a:txBody>
                      <a:tcPr>
                        <a:blipFill>
                          <a:blip r:embed="rId4"/>
                          <a:stretch>
                            <a:fillRect l="-202410" t="-8197" r="-506024" b="-622951"/>
                          </a:stretch>
                        </a:blipFill>
                      </a:tcPr>
                    </a:tc>
                    <a:tc>
                      <a:txBody>
                        <a:bodyPr/>
                        <a:lstStyle/>
                        <a:p>
                          <a:endParaRPr lang="en-US"/>
                        </a:p>
                      </a:txBody>
                      <a:tcPr>
                        <a:blipFill>
                          <a:blip r:embed="rId4"/>
                          <a:stretch>
                            <a:fillRect l="-302410" t="-8197" r="-406024" b="-622951"/>
                          </a:stretch>
                        </a:blipFill>
                      </a:tcPr>
                    </a:tc>
                    <a:tc>
                      <a:txBody>
                        <a:bodyPr/>
                        <a:lstStyle/>
                        <a:p>
                          <a:endParaRPr lang="en-US"/>
                        </a:p>
                      </a:txBody>
                      <a:tcPr>
                        <a:blipFill>
                          <a:blip r:embed="rId4"/>
                          <a:stretch>
                            <a:fillRect l="-402410" t="-8197" r="-306024" b="-622951"/>
                          </a:stretch>
                        </a:blipFill>
                      </a:tcPr>
                    </a:tc>
                    <a:tc>
                      <a:txBody>
                        <a:bodyPr/>
                        <a:lstStyle/>
                        <a:p>
                          <a:endParaRPr lang="en-US"/>
                        </a:p>
                      </a:txBody>
                      <a:tcPr>
                        <a:blipFill>
                          <a:blip r:embed="rId4"/>
                          <a:stretch>
                            <a:fillRect l="-496429" t="-8197" r="-202381" b="-622951"/>
                          </a:stretch>
                        </a:blipFill>
                      </a:tcPr>
                    </a:tc>
                    <a:tc>
                      <a:txBody>
                        <a:bodyPr/>
                        <a:lstStyle/>
                        <a:p>
                          <a:endParaRPr lang="en-US"/>
                        </a:p>
                      </a:txBody>
                      <a:tcPr>
                        <a:blipFill>
                          <a:blip r:embed="rId4"/>
                          <a:stretch>
                            <a:fillRect l="-603614" t="-8197" r="-104819" b="-622951"/>
                          </a:stretch>
                        </a:blipFill>
                      </a:tcPr>
                    </a:tc>
                    <a:tc>
                      <a:txBody>
                        <a:bodyPr/>
                        <a:lstStyle/>
                        <a:p>
                          <a:pPr algn="ctr"/>
                          <a:r>
                            <a:rPr lang="en-US" dirty="0"/>
                            <a:t>…</a:t>
                          </a:r>
                        </a:p>
                      </a:txBody>
                      <a:tcPr/>
                    </a:tc>
                    <a:extLst>
                      <a:ext uri="{0D108BD9-81ED-4DB2-BD59-A6C34878D82A}">
                        <a16:rowId xmlns:a16="http://schemas.microsoft.com/office/drawing/2014/main" val="3903568362"/>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3613392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4013942318"/>
                      </a:ext>
                    </a:extLst>
                  </a:tr>
                  <a:tr h="370840">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97613400"/>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A8C2BD-0D17-EAB7-91F9-9447063CC77E}"/>
                  </a:ext>
                </a:extLst>
              </p:cNvPr>
              <p:cNvSpPr txBox="1"/>
              <p:nvPr/>
            </p:nvSpPr>
            <p:spPr>
              <a:xfrm>
                <a:off x="4720833" y="4482907"/>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43A8C2BD-0D17-EAB7-91F9-9447063CC77E}"/>
                  </a:ext>
                </a:extLst>
              </p:cNvPr>
              <p:cNvSpPr txBox="1">
                <a:spLocks noRot="1" noChangeAspect="1" noMove="1" noResize="1" noEditPoints="1" noAdjustHandles="1" noChangeArrowheads="1" noChangeShapeType="1" noTextEdit="1"/>
              </p:cNvSpPr>
              <p:nvPr/>
            </p:nvSpPr>
            <p:spPr>
              <a:xfrm>
                <a:off x="4720833" y="4482907"/>
                <a:ext cx="434734" cy="461665"/>
              </a:xfrm>
              <a:prstGeom prst="rect">
                <a:avLst/>
              </a:prstGeom>
              <a:blipFill>
                <a:blip r:embed="rId5"/>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CBFE3E5C-B66F-2E01-5BB1-AFF9A51C861E}"/>
              </a:ext>
            </a:extLst>
          </p:cNvPr>
          <p:cNvSpPr/>
          <p:nvPr/>
        </p:nvSpPr>
        <p:spPr>
          <a:xfrm>
            <a:off x="3572256" y="4482907"/>
            <a:ext cx="2932176"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2665B34-390E-096E-CA5C-4FADBEC70DDE}"/>
              </a:ext>
            </a:extLst>
          </p:cNvPr>
          <p:cNvCxnSpPr>
            <a:cxnSpLocks/>
            <a:stCxn id="8" idx="2"/>
          </p:cNvCxnSpPr>
          <p:nvPr/>
        </p:nvCxnSpPr>
        <p:spPr>
          <a:xfrm>
            <a:off x="8832698" y="2899496"/>
            <a:ext cx="835558"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6710262C-D85B-84EC-51E7-6DADB9A35159}"/>
              </a:ext>
            </a:extLst>
          </p:cNvPr>
          <p:cNvSpPr/>
          <p:nvPr/>
        </p:nvSpPr>
        <p:spPr>
          <a:xfrm>
            <a:off x="3949414" y="4482907"/>
            <a:ext cx="2555018" cy="453854"/>
          </a:xfrm>
          <a:custGeom>
            <a:avLst/>
            <a:gdLst>
              <a:gd name="connsiteX0" fmla="*/ 0 w 2138183"/>
              <a:gd name="connsiteY0" fmla="*/ 20626 h 405680"/>
              <a:gd name="connsiteX1" fmla="*/ 831897 w 2138183"/>
              <a:gd name="connsiteY1" fmla="*/ 405636 h 405680"/>
              <a:gd name="connsiteX2" fmla="*/ 2138183 w 2138183"/>
              <a:gd name="connsiteY2" fmla="*/ 0 h 405680"/>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798"/>
              <a:gd name="connsiteX1" fmla="*/ 1058778 w 2138183"/>
              <a:gd name="connsiteY1" fmla="*/ 453762 h 453798"/>
              <a:gd name="connsiteX2" fmla="*/ 2138183 w 2138183"/>
              <a:gd name="connsiteY2" fmla="*/ 0 h 453798"/>
              <a:gd name="connsiteX0" fmla="*/ 0 w 2138183"/>
              <a:gd name="connsiteY0" fmla="*/ 20626 h 453854"/>
              <a:gd name="connsiteX1" fmla="*/ 1058778 w 2138183"/>
              <a:gd name="connsiteY1" fmla="*/ 453762 h 453854"/>
              <a:gd name="connsiteX2" fmla="*/ 2138183 w 2138183"/>
              <a:gd name="connsiteY2" fmla="*/ 0 h 453854"/>
            </a:gdLst>
            <a:ahLst/>
            <a:cxnLst>
              <a:cxn ang="0">
                <a:pos x="connsiteX0" y="connsiteY0"/>
              </a:cxn>
              <a:cxn ang="0">
                <a:pos x="connsiteX1" y="connsiteY1"/>
              </a:cxn>
              <a:cxn ang="0">
                <a:pos x="connsiteX2" y="connsiteY2"/>
              </a:cxn>
            </a:cxnLst>
            <a:rect l="l" t="t" r="r" b="b"/>
            <a:pathLst>
              <a:path w="2138183" h="453854">
                <a:moveTo>
                  <a:pt x="0" y="20626"/>
                </a:moveTo>
                <a:cubicBezTo>
                  <a:pt x="244641" y="366104"/>
                  <a:pt x="702414" y="457200"/>
                  <a:pt x="1058778" y="453762"/>
                </a:cubicBezTo>
                <a:cubicBezTo>
                  <a:pt x="1415142" y="450324"/>
                  <a:pt x="1917604" y="359228"/>
                  <a:pt x="2138183"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8E9E8446-7A2C-9054-2B65-3B379B70AAD9}"/>
              </a:ext>
            </a:extLst>
          </p:cNvPr>
          <p:cNvSpPr txBox="1"/>
          <p:nvPr/>
        </p:nvSpPr>
        <p:spPr>
          <a:xfrm>
            <a:off x="9991672" y="1822278"/>
            <a:ext cx="2154179" cy="1077218"/>
          </a:xfrm>
          <a:prstGeom prst="rect">
            <a:avLst/>
          </a:prstGeom>
          <a:noFill/>
        </p:spPr>
        <p:txBody>
          <a:bodyPr wrap="none" rtlCol="0">
            <a:spAutoFit/>
          </a:bodyPr>
          <a:lstStyle/>
          <a:p>
            <a:pPr algn="ctr"/>
            <a:r>
              <a:rPr lang="en-US" sz="3200" dirty="0"/>
              <a:t>That animal</a:t>
            </a:r>
            <a:br>
              <a:rPr lang="en-US" sz="3200" dirty="0"/>
            </a:br>
            <a:r>
              <a:rPr lang="en-US" sz="3200" dirty="0"/>
              <a:t>is a dog</a:t>
            </a:r>
          </a:p>
        </p:txBody>
      </p:sp>
      <p:cxnSp>
        <p:nvCxnSpPr>
          <p:cNvPr id="18" name="Straight Arrow Connector 17">
            <a:extLst>
              <a:ext uri="{FF2B5EF4-FFF2-40B4-BE49-F238E27FC236}">
                <a16:creationId xmlns:a16="http://schemas.microsoft.com/office/drawing/2014/main" id="{F538ACDD-6FD8-CDD6-CB30-2BF1AA2CC84E}"/>
              </a:ext>
            </a:extLst>
          </p:cNvPr>
          <p:cNvCxnSpPr>
            <a:cxnSpLocks/>
            <a:stCxn id="17" idx="2"/>
          </p:cNvCxnSpPr>
          <p:nvPr/>
        </p:nvCxnSpPr>
        <p:spPr>
          <a:xfrm flipH="1">
            <a:off x="10088880" y="2899496"/>
            <a:ext cx="979882" cy="509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CFB23DA-F3F4-CFFC-B794-615A1C907E2C}"/>
              </a:ext>
            </a:extLst>
          </p:cNvPr>
          <p:cNvPicPr>
            <a:picLocks noChangeAspect="1"/>
          </p:cNvPicPr>
          <p:nvPr/>
        </p:nvPicPr>
        <p:blipFill rotWithShape="1">
          <a:blip r:embed="rId6"/>
          <a:srcRect l="144"/>
          <a:stretch/>
        </p:blipFill>
        <p:spPr>
          <a:xfrm>
            <a:off x="372978" y="256776"/>
            <a:ext cx="9515275" cy="1293809"/>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6089CF-35D5-7C22-D74F-9A9580DA3FB9}"/>
                  </a:ext>
                </a:extLst>
              </p:cNvPr>
              <p:cNvSpPr txBox="1"/>
              <p:nvPr/>
            </p:nvSpPr>
            <p:spPr>
              <a:xfrm>
                <a:off x="9692420" y="2957302"/>
                <a:ext cx="4347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B46089CF-35D5-7C22-D74F-9A9580DA3FB9}"/>
                  </a:ext>
                </a:extLst>
              </p:cNvPr>
              <p:cNvSpPr txBox="1">
                <a:spLocks noRot="1" noChangeAspect="1" noMove="1" noResize="1" noEditPoints="1" noAdjustHandles="1" noChangeArrowheads="1" noChangeShapeType="1" noTextEdit="1"/>
              </p:cNvSpPr>
              <p:nvPr/>
            </p:nvSpPr>
            <p:spPr>
              <a:xfrm>
                <a:off x="9692420" y="2957302"/>
                <a:ext cx="43473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4485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C4AC940-8AEB-D32B-B7E9-D0C83A4194BC}"/>
                  </a:ext>
                </a:extLst>
              </p:cNvPr>
              <p:cNvSpPr txBox="1"/>
              <p:nvPr/>
            </p:nvSpPr>
            <p:spPr>
              <a:xfrm>
                <a:off x="740917" y="975388"/>
                <a:ext cx="10710166" cy="2554545"/>
              </a:xfrm>
              <a:prstGeom prst="rect">
                <a:avLst/>
              </a:prstGeom>
              <a:noFill/>
            </p:spPr>
            <p:txBody>
              <a:bodyPr wrap="square" rtlCol="0">
                <a:spAutoFit/>
              </a:bodyPr>
              <a:lstStyle/>
              <a:p>
                <a:r>
                  <a:rPr lang="en-US" sz="3200" dirty="0"/>
                  <a:t>NOTE: AND, OR and NOT (</a:t>
                </a:r>
                <a14:m>
                  <m:oMath xmlns:m="http://schemas.openxmlformats.org/officeDocument/2006/math">
                    <m:r>
                      <a:rPr lang="en-US" sz="3200" b="0" i="1" smtClean="0">
                        <a:latin typeface="Cambria Math" panose="02040503050406030204" pitchFamily="18" charset="0"/>
                      </a:rPr>
                      <m:t>∧, ∨,¬</m:t>
                    </m:r>
                  </m:oMath>
                </a14:m>
                <a:r>
                  <a:rPr lang="en-US" sz="3200" dirty="0"/>
                  <a:t>) are operations within</a:t>
                </a:r>
                <a:br>
                  <a:rPr lang="en-US" sz="3200" dirty="0"/>
                </a:br>
                <a:r>
                  <a:rPr lang="en-US" sz="3200" dirty="0"/>
                  <a:t>the context: they return other statements</a:t>
                </a:r>
              </a:p>
              <a:p>
                <a:endParaRPr lang="en-US" sz="3200" dirty="0"/>
              </a:p>
              <a:p>
                <a:r>
                  <a:rPr lang="en-US" sz="3200" dirty="0"/>
                  <a:t>Equivalence, narrowness, compatibility, … (</a:t>
                </a:r>
                <a14:m>
                  <m:oMath xmlns:m="http://schemas.openxmlformats.org/officeDocument/2006/math">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endParaRPr lang="en-US" sz="3200" dirty="0"/>
              </a:p>
              <a:p>
                <a:r>
                  <a:rPr lang="en-US" sz="3200" dirty="0"/>
                  <a:t>are not: they describe the context (i.e. metalanguage)</a:t>
                </a:r>
              </a:p>
            </p:txBody>
          </p:sp>
        </mc:Choice>
        <mc:Fallback xmlns="">
          <p:sp>
            <p:nvSpPr>
              <p:cNvPr id="4" name="TextBox 3">
                <a:extLst>
                  <a:ext uri="{FF2B5EF4-FFF2-40B4-BE49-F238E27FC236}">
                    <a16:creationId xmlns:a16="http://schemas.microsoft.com/office/drawing/2014/main" id="{5C4AC940-8AEB-D32B-B7E9-D0C83A4194BC}"/>
                  </a:ext>
                </a:extLst>
              </p:cNvPr>
              <p:cNvSpPr txBox="1">
                <a:spLocks noRot="1" noChangeAspect="1" noMove="1" noResize="1" noEditPoints="1" noAdjustHandles="1" noChangeArrowheads="1" noChangeShapeType="1" noTextEdit="1"/>
              </p:cNvSpPr>
              <p:nvPr/>
            </p:nvSpPr>
            <p:spPr>
              <a:xfrm>
                <a:off x="740917" y="975388"/>
                <a:ext cx="10710166" cy="2554545"/>
              </a:xfrm>
              <a:prstGeom prst="rect">
                <a:avLst/>
              </a:prstGeom>
              <a:blipFill>
                <a:blip r:embed="rId2"/>
                <a:stretch>
                  <a:fillRect l="-1481" t="-2864" b="-6921"/>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2368023D-3A66-DE7E-65DD-85C4D82E3D73}"/>
              </a:ext>
            </a:extLst>
          </p:cNvPr>
          <p:cNvGrpSpPr/>
          <p:nvPr/>
        </p:nvGrpSpPr>
        <p:grpSpPr>
          <a:xfrm>
            <a:off x="8844011" y="2606364"/>
            <a:ext cx="208695" cy="161818"/>
            <a:chOff x="8872888" y="3249722"/>
            <a:chExt cx="208695" cy="161818"/>
          </a:xfrm>
        </p:grpSpPr>
        <p:sp>
          <p:nvSpPr>
            <p:cNvPr id="6" name="Freeform: Shape 5">
              <a:extLst>
                <a:ext uri="{FF2B5EF4-FFF2-40B4-BE49-F238E27FC236}">
                  <a16:creationId xmlns:a16="http://schemas.microsoft.com/office/drawing/2014/main" id="{AE8FE998-6D46-54A9-011E-BBEB323098A3}"/>
                </a:ext>
              </a:extLst>
            </p:cNvPr>
            <p:cNvSpPr/>
            <p:nvPr/>
          </p:nvSpPr>
          <p:spPr>
            <a:xfrm>
              <a:off x="8872888" y="3249722"/>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reeform: Shape 6">
              <a:extLst>
                <a:ext uri="{FF2B5EF4-FFF2-40B4-BE49-F238E27FC236}">
                  <a16:creationId xmlns:a16="http://schemas.microsoft.com/office/drawing/2014/main" id="{202577AE-D30C-00B7-461C-3D5533645CBE}"/>
                </a:ext>
              </a:extLst>
            </p:cNvPr>
            <p:cNvSpPr/>
            <p:nvPr/>
          </p:nvSpPr>
          <p:spPr>
            <a:xfrm>
              <a:off x="8872888" y="3344719"/>
              <a:ext cx="208695" cy="66821"/>
            </a:xfrm>
            <a:custGeom>
              <a:avLst/>
              <a:gdLst>
                <a:gd name="connsiteX0" fmla="*/ 0 w 87630"/>
                <a:gd name="connsiteY0" fmla="*/ 26675 h 28580"/>
                <a:gd name="connsiteX1" fmla="*/ 45720 w 87630"/>
                <a:gd name="connsiteY1" fmla="*/ 5 h 28580"/>
                <a:gd name="connsiteX2" fmla="*/ 87630 w 87630"/>
                <a:gd name="connsiteY2" fmla="*/ 28580 h 28580"/>
                <a:gd name="connsiteX0" fmla="*/ 0 w 87630"/>
                <a:gd name="connsiteY0" fmla="*/ 26779 h 28684"/>
                <a:gd name="connsiteX1" fmla="*/ 45720 w 87630"/>
                <a:gd name="connsiteY1" fmla="*/ 109 h 28684"/>
                <a:gd name="connsiteX2" fmla="*/ 87630 w 87630"/>
                <a:gd name="connsiteY2" fmla="*/ 28684 h 28684"/>
                <a:gd name="connsiteX0" fmla="*/ 0 w 87630"/>
                <a:gd name="connsiteY0" fmla="*/ 26885 h 28790"/>
                <a:gd name="connsiteX1" fmla="*/ 45720 w 87630"/>
                <a:gd name="connsiteY1" fmla="*/ 215 h 28790"/>
                <a:gd name="connsiteX2" fmla="*/ 87630 w 87630"/>
                <a:gd name="connsiteY2" fmla="*/ 28790 h 28790"/>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919 h 28824"/>
                <a:gd name="connsiteX1" fmla="*/ 45720 w 87630"/>
                <a:gd name="connsiteY1" fmla="*/ 249 h 28824"/>
                <a:gd name="connsiteX2" fmla="*/ 87630 w 87630"/>
                <a:gd name="connsiteY2" fmla="*/ 28824 h 28824"/>
                <a:gd name="connsiteX0" fmla="*/ 0 w 87630"/>
                <a:gd name="connsiteY0" fmla="*/ 26791 h 28696"/>
                <a:gd name="connsiteX1" fmla="*/ 45720 w 87630"/>
                <a:gd name="connsiteY1" fmla="*/ 121 h 28696"/>
                <a:gd name="connsiteX2" fmla="*/ 87630 w 87630"/>
                <a:gd name="connsiteY2" fmla="*/ 28696 h 28696"/>
                <a:gd name="connsiteX0" fmla="*/ 0 w 87630"/>
                <a:gd name="connsiteY0" fmla="*/ 26671 h 28576"/>
                <a:gd name="connsiteX1" fmla="*/ 45720 w 87630"/>
                <a:gd name="connsiteY1" fmla="*/ 1 h 28576"/>
                <a:gd name="connsiteX2" fmla="*/ 87630 w 87630"/>
                <a:gd name="connsiteY2" fmla="*/ 28576 h 28576"/>
              </a:gdLst>
              <a:ahLst/>
              <a:cxnLst>
                <a:cxn ang="0">
                  <a:pos x="connsiteX0" y="connsiteY0"/>
                </a:cxn>
                <a:cxn ang="0">
                  <a:pos x="connsiteX1" y="connsiteY1"/>
                </a:cxn>
                <a:cxn ang="0">
                  <a:pos x="connsiteX2" y="connsiteY2"/>
                </a:cxn>
              </a:cxnLst>
              <a:rect l="l" t="t" r="r" b="b"/>
              <a:pathLst>
                <a:path w="87630" h="28576">
                  <a:moveTo>
                    <a:pt x="0" y="26671"/>
                  </a:moveTo>
                  <a:cubicBezTo>
                    <a:pt x="13157" y="10733"/>
                    <a:pt x="20180" y="-41"/>
                    <a:pt x="45720" y="1"/>
                  </a:cubicBezTo>
                  <a:cubicBezTo>
                    <a:pt x="71260" y="43"/>
                    <a:pt x="77177" y="12818"/>
                    <a:pt x="87630" y="28576"/>
                  </a:cubicBezTo>
                </a:path>
              </a:pathLst>
            </a:cu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79383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cxnSp>
        <p:nvCxnSpPr>
          <p:cNvPr id="25" name="Straight Arrow Connector 24">
            <a:extLst>
              <a:ext uri="{FF2B5EF4-FFF2-40B4-BE49-F238E27FC236}">
                <a16:creationId xmlns:a16="http://schemas.microsoft.com/office/drawing/2014/main" id="{39BFDA36-2A8D-6670-B011-B4F6BF640321}"/>
              </a:ext>
            </a:extLst>
          </p:cNvPr>
          <p:cNvCxnSpPr/>
          <p:nvPr/>
        </p:nvCxnSpPr>
        <p:spPr>
          <a:xfrm>
            <a:off x="5138150" y="1805270"/>
            <a:ext cx="641213" cy="2970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87AFC-31F2-D086-6EED-EBD9B70E6C56}"/>
              </a:ext>
            </a:extLst>
          </p:cNvPr>
          <p:cNvSpPr txBox="1"/>
          <p:nvPr/>
        </p:nvSpPr>
        <p:spPr>
          <a:xfrm>
            <a:off x="5555077" y="1744245"/>
            <a:ext cx="827278" cy="307777"/>
          </a:xfrm>
          <a:prstGeom prst="rect">
            <a:avLst/>
          </a:prstGeom>
          <a:noFill/>
        </p:spPr>
        <p:txBody>
          <a:bodyPr wrap="none" rtlCol="0">
            <a:spAutoFit/>
          </a:bodyPr>
          <a:lstStyle/>
          <a:p>
            <a:r>
              <a:rPr lang="en-US" sz="1400" dirty="0">
                <a:solidFill>
                  <a:schemeClr val="accent1"/>
                </a:solidFill>
              </a:rPr>
              <a:t>negation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2" name="TextBox 41">
            <a:extLst>
              <a:ext uri="{FF2B5EF4-FFF2-40B4-BE49-F238E27FC236}">
                <a16:creationId xmlns:a16="http://schemas.microsoft.com/office/drawing/2014/main" id="{8515DA72-9C21-E0B4-9A41-00D86417F4AC}"/>
              </a:ext>
            </a:extLst>
          </p:cNvPr>
          <p:cNvSpPr txBox="1"/>
          <p:nvPr/>
        </p:nvSpPr>
        <p:spPr>
          <a:xfrm>
            <a:off x="7297445" y="4117791"/>
            <a:ext cx="990977" cy="307777"/>
          </a:xfrm>
          <a:prstGeom prst="rect">
            <a:avLst/>
          </a:prstGeom>
          <a:noFill/>
        </p:spPr>
        <p:txBody>
          <a:bodyPr wrap="none" rtlCol="0">
            <a:spAutoFit/>
          </a:bodyPr>
          <a:lstStyle/>
          <a:p>
            <a:r>
              <a:rPr lang="en-US" sz="1400" dirty="0">
                <a:solidFill>
                  <a:schemeClr val="accent1"/>
                </a:solidFill>
              </a:rPr>
              <a:t>disjunction</a:t>
            </a:r>
          </a:p>
        </p:txBody>
      </p:sp>
      <p:cxnSp>
        <p:nvCxnSpPr>
          <p:cNvPr id="44" name="Straight Arrow Connector 43">
            <a:extLst>
              <a:ext uri="{FF2B5EF4-FFF2-40B4-BE49-F238E27FC236}">
                <a16:creationId xmlns:a16="http://schemas.microsoft.com/office/drawing/2014/main" id="{26D20206-5D94-2338-C1DB-28ABB394786A}"/>
              </a:ext>
            </a:extLst>
          </p:cNvPr>
          <p:cNvCxnSpPr>
            <a:stCxn id="6" idx="3"/>
            <a:endCxn id="42" idx="1"/>
          </p:cNvCxnSpPr>
          <p:nvPr/>
        </p:nvCxnSpPr>
        <p:spPr>
          <a:xfrm>
            <a:off x="7038349" y="4160357"/>
            <a:ext cx="259096" cy="11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927C2-9F20-FD0E-9340-4206DD655CA2}"/>
              </a:ext>
            </a:extLst>
          </p:cNvPr>
          <p:cNvCxnSpPr/>
          <p:nvPr/>
        </p:nvCxnSpPr>
        <p:spPr>
          <a:xfrm flipH="1">
            <a:off x="4436981" y="4423500"/>
            <a:ext cx="2931485" cy="28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D4BDDB-666C-8FA6-C6DD-F391303A8FE4}"/>
              </a:ext>
            </a:extLst>
          </p:cNvPr>
          <p:cNvCxnSpPr/>
          <p:nvPr/>
        </p:nvCxnSpPr>
        <p:spPr>
          <a:xfrm>
            <a:off x="7596278" y="4453884"/>
            <a:ext cx="0" cy="2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138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C8F1B5-5734-70AF-B592-F3516EC87EBA}"/>
              </a:ext>
            </a:extLst>
          </p:cNvPr>
          <p:cNvPicPr>
            <a:picLocks noChangeAspect="1"/>
          </p:cNvPicPr>
          <p:nvPr/>
        </p:nvPicPr>
        <p:blipFill>
          <a:blip r:embed="rId2"/>
          <a:stretch>
            <a:fillRect/>
          </a:stretch>
        </p:blipFill>
        <p:spPr>
          <a:xfrm>
            <a:off x="343900" y="298183"/>
            <a:ext cx="8060719" cy="2736691"/>
          </a:xfrm>
          <a:prstGeom prst="rect">
            <a:avLst/>
          </a:prstGeom>
        </p:spPr>
      </p:pic>
      <p:sp>
        <p:nvSpPr>
          <p:cNvPr id="4" name="TextBox 3">
            <a:extLst>
              <a:ext uri="{FF2B5EF4-FFF2-40B4-BE49-F238E27FC236}">
                <a16:creationId xmlns:a16="http://schemas.microsoft.com/office/drawing/2014/main" id="{8CDA808D-A2F6-8CF7-7AC0-91217AC9A06A}"/>
              </a:ext>
            </a:extLst>
          </p:cNvPr>
          <p:cNvSpPr txBox="1"/>
          <p:nvPr/>
        </p:nvSpPr>
        <p:spPr>
          <a:xfrm>
            <a:off x="343900" y="3238352"/>
            <a:ext cx="8364982" cy="584775"/>
          </a:xfrm>
          <a:prstGeom prst="rect">
            <a:avLst/>
          </a:prstGeom>
          <a:noFill/>
        </p:spPr>
        <p:txBody>
          <a:bodyPr wrap="none" rtlCol="0">
            <a:spAutoFit/>
          </a:bodyPr>
          <a:lstStyle/>
          <a:p>
            <a:r>
              <a:rPr lang="en-US" sz="3200" dirty="0">
                <a:solidFill>
                  <a:schemeClr val="accent6">
                    <a:lumMod val="75000"/>
                  </a:schemeClr>
                </a:solidFill>
              </a:rPr>
              <a:t>Recovers the standard structure for classical logic</a:t>
            </a:r>
          </a:p>
        </p:txBody>
      </p:sp>
      <p:sp>
        <p:nvSpPr>
          <p:cNvPr id="5" name="TextBox 4">
            <a:extLst>
              <a:ext uri="{FF2B5EF4-FFF2-40B4-BE49-F238E27FC236}">
                <a16:creationId xmlns:a16="http://schemas.microsoft.com/office/drawing/2014/main" id="{CD0CFCA8-F667-C5DA-1A1E-2CFD1BA3654B}"/>
              </a:ext>
            </a:extLst>
          </p:cNvPr>
          <p:cNvSpPr txBox="1"/>
          <p:nvPr/>
        </p:nvSpPr>
        <p:spPr>
          <a:xfrm>
            <a:off x="636509" y="3957680"/>
            <a:ext cx="8364982" cy="1015663"/>
          </a:xfrm>
          <a:prstGeom prst="rect">
            <a:avLst/>
          </a:prstGeom>
          <a:noFill/>
        </p:spPr>
        <p:txBody>
          <a:bodyPr wrap="square" rtlCol="0">
            <a:spAutoFit/>
          </a:bodyPr>
          <a:lstStyle/>
          <a:p>
            <a:r>
              <a:rPr lang="en-US" sz="2000" dirty="0"/>
              <a:t>Note how many properties are part of the definition of a Boolean algebra: if that had been our starting point, we would have had to justify every single one, which is cumbersome and not particularly enlightening </a:t>
            </a:r>
          </a:p>
        </p:txBody>
      </p:sp>
    </p:spTree>
    <p:extLst>
      <p:ext uri="{BB962C8B-B14F-4D97-AF65-F5344CB8AC3E}">
        <p14:creationId xmlns:p14="http://schemas.microsoft.com/office/powerpoint/2010/main" val="1869272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71D9EA-2ADB-FE48-725E-DF8F54FF3BE0}"/>
              </a:ext>
            </a:extLst>
          </p:cNvPr>
          <p:cNvPicPr>
            <a:picLocks noChangeAspect="1"/>
          </p:cNvPicPr>
          <p:nvPr/>
        </p:nvPicPr>
        <p:blipFill>
          <a:blip r:embed="rId2"/>
          <a:stretch>
            <a:fillRect/>
          </a:stretch>
        </p:blipFill>
        <p:spPr>
          <a:xfrm>
            <a:off x="343486" y="358380"/>
            <a:ext cx="9755117" cy="1327119"/>
          </a:xfrm>
          <a:prstGeom prst="rect">
            <a:avLst/>
          </a:prstGeom>
        </p:spPr>
      </p:pic>
      <p:sp>
        <p:nvSpPr>
          <p:cNvPr id="7" name="TextBox 6">
            <a:extLst>
              <a:ext uri="{FF2B5EF4-FFF2-40B4-BE49-F238E27FC236}">
                <a16:creationId xmlns:a16="http://schemas.microsoft.com/office/drawing/2014/main" id="{E5A25D07-D9DE-7F7E-CFB0-87E6C9E07E0F}"/>
              </a:ext>
            </a:extLst>
          </p:cNvPr>
          <p:cNvSpPr txBox="1"/>
          <p:nvPr/>
        </p:nvSpPr>
        <p:spPr>
          <a:xfrm>
            <a:off x="343486" y="1989582"/>
            <a:ext cx="6332631" cy="584775"/>
          </a:xfrm>
          <a:prstGeom prst="rect">
            <a:avLst/>
          </a:prstGeom>
          <a:noFill/>
        </p:spPr>
        <p:txBody>
          <a:bodyPr wrap="none" rtlCol="0">
            <a:spAutoFit/>
          </a:bodyPr>
          <a:lstStyle/>
          <a:p>
            <a:r>
              <a:rPr lang="en-US" sz="3200" dirty="0">
                <a:solidFill>
                  <a:schemeClr val="accent6">
                    <a:lumMod val="75000"/>
                  </a:schemeClr>
                </a:solidFill>
              </a:rPr>
              <a:t>A logical context is a complete lattice</a:t>
            </a:r>
          </a:p>
        </p:txBody>
      </p:sp>
      <p:sp>
        <p:nvSpPr>
          <p:cNvPr id="4" name="TextBox 3">
            <a:extLst>
              <a:ext uri="{FF2B5EF4-FFF2-40B4-BE49-F238E27FC236}">
                <a16:creationId xmlns:a16="http://schemas.microsoft.com/office/drawing/2014/main" id="{0F95F4B9-4C5D-72E1-CE30-65712ECB39AD}"/>
              </a:ext>
            </a:extLst>
          </p:cNvPr>
          <p:cNvSpPr txBox="1"/>
          <p:nvPr/>
        </p:nvSpPr>
        <p:spPr>
          <a:xfrm>
            <a:off x="636509" y="2647040"/>
            <a:ext cx="8364982" cy="400110"/>
          </a:xfrm>
          <a:prstGeom prst="rect">
            <a:avLst/>
          </a:prstGeom>
          <a:noFill/>
        </p:spPr>
        <p:txBody>
          <a:bodyPr wrap="square" rtlCol="0">
            <a:spAutoFit/>
          </a:bodyPr>
          <a:lstStyle/>
          <a:p>
            <a:r>
              <a:rPr lang="en-US" sz="2000" dirty="0"/>
              <a:t>This means that all properties generalize to the infinite case</a:t>
            </a:r>
          </a:p>
        </p:txBody>
      </p:sp>
    </p:spTree>
    <p:extLst>
      <p:ext uri="{BB962C8B-B14F-4D97-AF65-F5344CB8AC3E}">
        <p14:creationId xmlns:p14="http://schemas.microsoft.com/office/powerpoint/2010/main" val="901864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C45DB1-36F9-46A3-14B5-382187C18AFF}"/>
              </a:ext>
            </a:extLst>
          </p:cNvPr>
          <p:cNvSpPr txBox="1"/>
          <p:nvPr/>
        </p:nvSpPr>
        <p:spPr>
          <a:xfrm>
            <a:off x="342502" y="157758"/>
            <a:ext cx="9391802" cy="769441"/>
          </a:xfrm>
          <a:prstGeom prst="rect">
            <a:avLst/>
          </a:prstGeom>
          <a:noFill/>
        </p:spPr>
        <p:txBody>
          <a:bodyPr wrap="none" rtlCol="0">
            <a:spAutoFit/>
          </a:bodyPr>
          <a:lstStyle/>
          <a:p>
            <a:r>
              <a:rPr lang="en-US" sz="4400" dirty="0">
                <a:solidFill>
                  <a:schemeClr val="accent6">
                    <a:lumMod val="75000"/>
                  </a:schemeClr>
                </a:solidFill>
              </a:rPr>
              <a:t>Three ways to look at the logical context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AA28920-27D4-98DB-011F-906F2519FCE4}"/>
                  </a:ext>
                </a:extLst>
              </p:cNvPr>
              <p:cNvSpPr txBox="1"/>
              <p:nvPr/>
            </p:nvSpPr>
            <p:spPr>
              <a:xfrm>
                <a:off x="342502" y="2365208"/>
                <a:ext cx="10951203" cy="584775"/>
              </a:xfrm>
              <a:prstGeom prst="rect">
                <a:avLst/>
              </a:prstGeom>
              <a:noFill/>
            </p:spPr>
            <p:txBody>
              <a:bodyPr wrap="none" rtlCol="0">
                <a:spAutoFit/>
              </a:bodyPr>
              <a:lstStyle/>
              <a:p>
                <a:r>
                  <a:rPr lang="en-US" sz="3200" dirty="0"/>
                  <a:t>Algebra: set of elements together with some operations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rPr>
                          <m:t>∧,∨,¬</m:t>
                        </m:r>
                      </m:e>
                    </m:d>
                  </m:oMath>
                </a14:m>
                <a:endParaRPr lang="en-US" sz="3200" dirty="0"/>
              </a:p>
            </p:txBody>
          </p:sp>
        </mc:Choice>
        <mc:Fallback xmlns="">
          <p:sp>
            <p:nvSpPr>
              <p:cNvPr id="8" name="TextBox 7">
                <a:extLst>
                  <a:ext uri="{FF2B5EF4-FFF2-40B4-BE49-F238E27FC236}">
                    <a16:creationId xmlns:a16="http://schemas.microsoft.com/office/drawing/2014/main" id="{4AA28920-27D4-98DB-011F-906F2519FCE4}"/>
                  </a:ext>
                </a:extLst>
              </p:cNvPr>
              <p:cNvSpPr txBox="1">
                <a:spLocks noRot="1" noChangeAspect="1" noMove="1" noResize="1" noEditPoints="1" noAdjustHandles="1" noChangeArrowheads="1" noChangeShapeType="1" noTextEdit="1"/>
              </p:cNvSpPr>
              <p:nvPr/>
            </p:nvSpPr>
            <p:spPr>
              <a:xfrm>
                <a:off x="342502" y="2365208"/>
                <a:ext cx="10951203" cy="584775"/>
              </a:xfrm>
              <a:prstGeom prst="rect">
                <a:avLst/>
              </a:prstGeom>
              <a:blipFill>
                <a:blip r:embed="rId2"/>
                <a:stretch>
                  <a:fillRect l="-1391"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6D0B17-6F9E-0A1E-40F7-F803C8324CFC}"/>
                  </a:ext>
                </a:extLst>
              </p:cNvPr>
              <p:cNvSpPr txBox="1"/>
              <p:nvPr/>
            </p:nvSpPr>
            <p:spPr>
              <a:xfrm>
                <a:off x="342502" y="3587380"/>
                <a:ext cx="10062127" cy="584775"/>
              </a:xfrm>
              <a:prstGeom prst="rect">
                <a:avLst/>
              </a:prstGeom>
              <a:noFill/>
            </p:spPr>
            <p:txBody>
              <a:bodyPr wrap="square" rtlCol="0">
                <a:spAutoFit/>
              </a:bodyPr>
              <a:lstStyle/>
              <a:p>
                <a:r>
                  <a:rPr lang="en-US" sz="3200" dirty="0"/>
                  <a:t>Partially ordered set (POSET): ordered set of elements </a:t>
                </a:r>
                <a14:m>
                  <m:oMath xmlns:m="http://schemas.openxmlformats.org/officeDocument/2006/math">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m:t>
                        </m:r>
                      </m:e>
                    </m:d>
                  </m:oMath>
                </a14:m>
                <a:endParaRPr lang="en-US" sz="3200" dirty="0"/>
              </a:p>
            </p:txBody>
          </p:sp>
        </mc:Choice>
        <mc:Fallback xmlns="">
          <p:sp>
            <p:nvSpPr>
              <p:cNvPr id="9" name="TextBox 8">
                <a:extLst>
                  <a:ext uri="{FF2B5EF4-FFF2-40B4-BE49-F238E27FC236}">
                    <a16:creationId xmlns:a16="http://schemas.microsoft.com/office/drawing/2014/main" id="{D86D0B17-6F9E-0A1E-40F7-F803C8324CFC}"/>
                  </a:ext>
                </a:extLst>
              </p:cNvPr>
              <p:cNvSpPr txBox="1">
                <a:spLocks noRot="1" noChangeAspect="1" noMove="1" noResize="1" noEditPoints="1" noAdjustHandles="1" noChangeArrowheads="1" noChangeShapeType="1" noTextEdit="1"/>
              </p:cNvSpPr>
              <p:nvPr/>
            </p:nvSpPr>
            <p:spPr>
              <a:xfrm>
                <a:off x="342502" y="3587380"/>
                <a:ext cx="10062127" cy="584775"/>
              </a:xfrm>
              <a:prstGeom prst="rect">
                <a:avLst/>
              </a:prstGeom>
              <a:blipFill>
                <a:blip r:embed="rId3"/>
                <a:stretch>
                  <a:fillRect l="-1514" t="-12500" b="-3437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02B48-F679-0351-6D8B-0107C176D44A}"/>
              </a:ext>
            </a:extLst>
          </p:cNvPr>
          <p:cNvSpPr txBox="1"/>
          <p:nvPr/>
        </p:nvSpPr>
        <p:spPr>
          <a:xfrm>
            <a:off x="1526959" y="3097885"/>
            <a:ext cx="5671809" cy="369332"/>
          </a:xfrm>
          <a:prstGeom prst="rect">
            <a:avLst/>
          </a:prstGeom>
          <a:noFill/>
        </p:spPr>
        <p:txBody>
          <a:bodyPr wrap="none" rtlCol="0">
            <a:spAutoFit/>
          </a:bodyPr>
          <a:lstStyle/>
          <a:p>
            <a:r>
              <a:rPr lang="en-US" dirty="0"/>
              <a:t>Geometry, probability, measure theory related to this view</a:t>
            </a:r>
          </a:p>
        </p:txBody>
      </p:sp>
      <p:cxnSp>
        <p:nvCxnSpPr>
          <p:cNvPr id="13" name="Straight Connector 12">
            <a:extLst>
              <a:ext uri="{FF2B5EF4-FFF2-40B4-BE49-F238E27FC236}">
                <a16:creationId xmlns:a16="http://schemas.microsoft.com/office/drawing/2014/main" id="{76A5A6A3-054A-9DC8-FFE3-88A3087B7D70}"/>
              </a:ext>
            </a:extLst>
          </p:cNvPr>
          <p:cNvCxnSpPr/>
          <p:nvPr/>
        </p:nvCxnSpPr>
        <p:spPr>
          <a:xfrm>
            <a:off x="1340528" y="2949983"/>
            <a:ext cx="186431" cy="29580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773477-1D1D-28EE-317D-59D8E417915F}"/>
              </a:ext>
            </a:extLst>
          </p:cNvPr>
          <p:cNvSpPr txBox="1"/>
          <p:nvPr/>
        </p:nvSpPr>
        <p:spPr>
          <a:xfrm>
            <a:off x="1535837" y="4305275"/>
            <a:ext cx="6904069" cy="369332"/>
          </a:xfrm>
          <a:prstGeom prst="rect">
            <a:avLst/>
          </a:prstGeom>
          <a:noFill/>
        </p:spPr>
        <p:txBody>
          <a:bodyPr wrap="none" rtlCol="0">
            <a:spAutoFit/>
          </a:bodyPr>
          <a:lstStyle/>
          <a:p>
            <a:r>
              <a:rPr lang="en-US" dirty="0"/>
              <a:t>System composition/decoupling, ordered structures related to this view</a:t>
            </a:r>
          </a:p>
        </p:txBody>
      </p:sp>
      <p:cxnSp>
        <p:nvCxnSpPr>
          <p:cNvPr id="16" name="Straight Connector 15">
            <a:extLst>
              <a:ext uri="{FF2B5EF4-FFF2-40B4-BE49-F238E27FC236}">
                <a16:creationId xmlns:a16="http://schemas.microsoft.com/office/drawing/2014/main" id="{D08A5B35-58E6-1847-8BF0-1ACAED38D795}"/>
              </a:ext>
            </a:extLst>
          </p:cNvPr>
          <p:cNvCxnSpPr>
            <a:endCxn id="14" idx="1"/>
          </p:cNvCxnSpPr>
          <p:nvPr/>
        </p:nvCxnSpPr>
        <p:spPr>
          <a:xfrm>
            <a:off x="1278384" y="4131610"/>
            <a:ext cx="257453" cy="3583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F16CF1-511B-87DF-F918-9EBA655DEDEE}"/>
                  </a:ext>
                </a:extLst>
              </p:cNvPr>
              <p:cNvSpPr txBox="1"/>
              <p:nvPr/>
            </p:nvSpPr>
            <p:spPr>
              <a:xfrm>
                <a:off x="342502" y="1183143"/>
                <a:ext cx="11004616" cy="584775"/>
              </a:xfrm>
              <a:prstGeom prst="rect">
                <a:avLst/>
              </a:prstGeom>
              <a:noFill/>
            </p:spPr>
            <p:txBody>
              <a:bodyPr wrap="none" rtlCol="0">
                <a:spAutoFit/>
              </a:bodyPr>
              <a:lstStyle/>
              <a:p>
                <a:r>
                  <a:rPr lang="en-US" sz="3200" dirty="0"/>
                  <a:t>Truth table: columns </a:t>
                </a:r>
                <a14:m>
                  <m:oMath xmlns:m="http://schemas.openxmlformats.org/officeDocument/2006/math">
                    <m:r>
                      <a:rPr lang="en-US" sz="3200" b="0" i="1" smtClean="0">
                        <a:latin typeface="Cambria Math" panose="02040503050406030204" pitchFamily="18" charset="0"/>
                      </a:rPr>
                      <m:t>→</m:t>
                    </m:r>
                  </m:oMath>
                </a14:m>
                <a:r>
                  <a:rPr lang="en-US" sz="3200" dirty="0"/>
                  <a:t> statements; rows </a:t>
                </a:r>
                <a14:m>
                  <m:oMath xmlns:m="http://schemas.openxmlformats.org/officeDocument/2006/math">
                    <m:r>
                      <a:rPr lang="en-US" sz="3200" i="1">
                        <a:latin typeface="Cambria Math" panose="02040503050406030204" pitchFamily="18" charset="0"/>
                      </a:rPr>
                      <m:t>→ </m:t>
                    </m:r>
                  </m:oMath>
                </a14:m>
                <a:r>
                  <a:rPr lang="en-US" sz="3200" dirty="0"/>
                  <a:t>possible assignments</a:t>
                </a:r>
              </a:p>
            </p:txBody>
          </p:sp>
        </mc:Choice>
        <mc:Fallback xmlns="">
          <p:sp>
            <p:nvSpPr>
              <p:cNvPr id="4" name="TextBox 3">
                <a:extLst>
                  <a:ext uri="{FF2B5EF4-FFF2-40B4-BE49-F238E27FC236}">
                    <a16:creationId xmlns:a16="http://schemas.microsoft.com/office/drawing/2014/main" id="{E7F16CF1-511B-87DF-F918-9EBA655DEDEE}"/>
                  </a:ext>
                </a:extLst>
              </p:cNvPr>
              <p:cNvSpPr txBox="1">
                <a:spLocks noRot="1" noChangeAspect="1" noMove="1" noResize="1" noEditPoints="1" noAdjustHandles="1" noChangeArrowheads="1" noChangeShapeType="1" noTextEdit="1"/>
              </p:cNvSpPr>
              <p:nvPr/>
            </p:nvSpPr>
            <p:spPr>
              <a:xfrm>
                <a:off x="342502" y="1183143"/>
                <a:ext cx="11004616" cy="584775"/>
              </a:xfrm>
              <a:prstGeom prst="rect">
                <a:avLst/>
              </a:prstGeom>
              <a:blipFill>
                <a:blip r:embed="rId4"/>
                <a:stretch>
                  <a:fillRect l="-1385" t="-12500" r="-997" b="-3437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5ED9172-428A-BBAA-6F41-AB7CFD30F005}"/>
              </a:ext>
            </a:extLst>
          </p:cNvPr>
          <p:cNvSpPr txBox="1"/>
          <p:nvPr/>
        </p:nvSpPr>
        <p:spPr>
          <a:xfrm>
            <a:off x="1526959" y="1915820"/>
            <a:ext cx="3271537" cy="369332"/>
          </a:xfrm>
          <a:prstGeom prst="rect">
            <a:avLst/>
          </a:prstGeom>
          <a:noFill/>
        </p:spPr>
        <p:txBody>
          <a:bodyPr wrap="none" rtlCol="0">
            <a:spAutoFit/>
          </a:bodyPr>
          <a:lstStyle/>
          <a:p>
            <a:r>
              <a:rPr lang="en-US" dirty="0"/>
              <a:t>Most direct way to relate to logic</a:t>
            </a:r>
          </a:p>
        </p:txBody>
      </p:sp>
      <p:cxnSp>
        <p:nvCxnSpPr>
          <p:cNvPr id="7" name="Straight Connector 6">
            <a:extLst>
              <a:ext uri="{FF2B5EF4-FFF2-40B4-BE49-F238E27FC236}">
                <a16:creationId xmlns:a16="http://schemas.microsoft.com/office/drawing/2014/main" id="{C657B914-7434-A48A-AA0B-89EEE2B7EADD}"/>
              </a:ext>
            </a:extLst>
          </p:cNvPr>
          <p:cNvCxnSpPr/>
          <p:nvPr/>
        </p:nvCxnSpPr>
        <p:spPr>
          <a:xfrm>
            <a:off x="1340528" y="1767918"/>
            <a:ext cx="186431" cy="2958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034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671982-EA3F-DE0D-5317-6B54000B855E}"/>
              </a:ext>
            </a:extLst>
          </p:cNvPr>
          <p:cNvSpPr txBox="1"/>
          <p:nvPr/>
        </p:nvSpPr>
        <p:spPr>
          <a:xfrm>
            <a:off x="1606726" y="221799"/>
            <a:ext cx="3118161" cy="646331"/>
          </a:xfrm>
          <a:prstGeom prst="rect">
            <a:avLst/>
          </a:prstGeom>
          <a:noFill/>
        </p:spPr>
        <p:txBody>
          <a:bodyPr wrap="none" rtlCol="0">
            <a:spAutoFit/>
          </a:bodyPr>
          <a:lstStyle/>
          <a:p>
            <a:r>
              <a:rPr lang="en-US" sz="3600" dirty="0"/>
              <a:t>Axioms of logic </a:t>
            </a:r>
          </a:p>
        </p:txBody>
      </p:sp>
      <p:sp>
        <p:nvSpPr>
          <p:cNvPr id="5" name="TextBox 4">
            <a:extLst>
              <a:ext uri="{FF2B5EF4-FFF2-40B4-BE49-F238E27FC236}">
                <a16:creationId xmlns:a16="http://schemas.microsoft.com/office/drawing/2014/main" id="{895B2936-1DE3-36E1-7C63-DDB7DFFFCE07}"/>
              </a:ext>
            </a:extLst>
          </p:cNvPr>
          <p:cNvSpPr txBox="1"/>
          <p:nvPr/>
        </p:nvSpPr>
        <p:spPr>
          <a:xfrm>
            <a:off x="6998764" y="221799"/>
            <a:ext cx="4234172" cy="646331"/>
          </a:xfrm>
          <a:prstGeom prst="rect">
            <a:avLst/>
          </a:prstGeom>
          <a:noFill/>
        </p:spPr>
        <p:txBody>
          <a:bodyPr wrap="none" rtlCol="0">
            <a:spAutoFit/>
          </a:bodyPr>
          <a:lstStyle/>
          <a:p>
            <a:r>
              <a:rPr lang="en-US" sz="3600" dirty="0"/>
              <a:t>Axioms of verifiability</a:t>
            </a:r>
          </a:p>
        </p:txBody>
      </p:sp>
      <p:pic>
        <p:nvPicPr>
          <p:cNvPr id="6" name="Content Placeholder 7">
            <a:extLst>
              <a:ext uri="{FF2B5EF4-FFF2-40B4-BE49-F238E27FC236}">
                <a16:creationId xmlns:a16="http://schemas.microsoft.com/office/drawing/2014/main" id="{AB0DEAA7-CC58-D2C1-0F24-9C671103226F}"/>
              </a:ext>
            </a:extLst>
          </p:cNvPr>
          <p:cNvPicPr>
            <a:picLocks noChangeAspect="1"/>
          </p:cNvPicPr>
          <p:nvPr/>
        </p:nvPicPr>
        <p:blipFill rotWithShape="1">
          <a:blip r:embed="rId2"/>
          <a:srcRect l="2246" t="13194" r="2799" b="10975"/>
          <a:stretch/>
        </p:blipFill>
        <p:spPr>
          <a:xfrm>
            <a:off x="299769" y="1048972"/>
            <a:ext cx="5481074" cy="672686"/>
          </a:xfrm>
          <a:prstGeom prst="rect">
            <a:avLst/>
          </a:prstGeom>
        </p:spPr>
      </p:pic>
      <p:pic>
        <p:nvPicPr>
          <p:cNvPr id="7" name="Picture 6">
            <a:extLst>
              <a:ext uri="{FF2B5EF4-FFF2-40B4-BE49-F238E27FC236}">
                <a16:creationId xmlns:a16="http://schemas.microsoft.com/office/drawing/2014/main" id="{4E88B14B-A006-F721-C6CC-D2CACE5A34E2}"/>
              </a:ext>
            </a:extLst>
          </p:cNvPr>
          <p:cNvPicPr>
            <a:picLocks noChangeAspect="1"/>
          </p:cNvPicPr>
          <p:nvPr/>
        </p:nvPicPr>
        <p:blipFill rotWithShape="1">
          <a:blip r:embed="rId3"/>
          <a:srcRect l="1319" r="1"/>
          <a:stretch/>
        </p:blipFill>
        <p:spPr>
          <a:xfrm>
            <a:off x="299769" y="1941347"/>
            <a:ext cx="5481074" cy="710378"/>
          </a:xfrm>
          <a:prstGeom prst="rect">
            <a:avLst/>
          </a:prstGeom>
        </p:spPr>
      </p:pic>
      <p:pic>
        <p:nvPicPr>
          <p:cNvPr id="8" name="Picture 7">
            <a:extLst>
              <a:ext uri="{FF2B5EF4-FFF2-40B4-BE49-F238E27FC236}">
                <a16:creationId xmlns:a16="http://schemas.microsoft.com/office/drawing/2014/main" id="{DEA07FCA-AEC5-6526-8C65-886B4FBB51B1}"/>
              </a:ext>
            </a:extLst>
          </p:cNvPr>
          <p:cNvPicPr>
            <a:picLocks noChangeAspect="1"/>
          </p:cNvPicPr>
          <p:nvPr/>
        </p:nvPicPr>
        <p:blipFill rotWithShape="1">
          <a:blip r:embed="rId4"/>
          <a:srcRect l="311"/>
          <a:stretch/>
        </p:blipFill>
        <p:spPr>
          <a:xfrm>
            <a:off x="299769" y="2871415"/>
            <a:ext cx="5481074" cy="717792"/>
          </a:xfrm>
          <a:prstGeom prst="rect">
            <a:avLst/>
          </a:prstGeom>
        </p:spPr>
      </p:pic>
      <p:pic>
        <p:nvPicPr>
          <p:cNvPr id="9" name="Picture 8">
            <a:extLst>
              <a:ext uri="{FF2B5EF4-FFF2-40B4-BE49-F238E27FC236}">
                <a16:creationId xmlns:a16="http://schemas.microsoft.com/office/drawing/2014/main" id="{FDF51706-2C85-7BBE-1544-7B739F7B8B6E}"/>
              </a:ext>
            </a:extLst>
          </p:cNvPr>
          <p:cNvPicPr>
            <a:picLocks noChangeAspect="1"/>
          </p:cNvPicPr>
          <p:nvPr/>
        </p:nvPicPr>
        <p:blipFill rotWithShape="1">
          <a:blip r:embed="rId5"/>
          <a:srcRect l="527" t="7926" r="547"/>
          <a:stretch/>
        </p:blipFill>
        <p:spPr>
          <a:xfrm>
            <a:off x="6375313" y="3279490"/>
            <a:ext cx="5481074" cy="762067"/>
          </a:xfrm>
          <a:prstGeom prst="rect">
            <a:avLst/>
          </a:prstGeom>
        </p:spPr>
      </p:pic>
      <p:pic>
        <p:nvPicPr>
          <p:cNvPr id="10" name="Picture 9">
            <a:extLst>
              <a:ext uri="{FF2B5EF4-FFF2-40B4-BE49-F238E27FC236}">
                <a16:creationId xmlns:a16="http://schemas.microsoft.com/office/drawing/2014/main" id="{C8011C55-642E-53A6-C3E1-FA35A055119A}"/>
              </a:ext>
            </a:extLst>
          </p:cNvPr>
          <p:cNvPicPr>
            <a:picLocks noChangeAspect="1"/>
          </p:cNvPicPr>
          <p:nvPr/>
        </p:nvPicPr>
        <p:blipFill rotWithShape="1">
          <a:blip r:embed="rId6"/>
          <a:srcRect l="791" t="10845" r="1181"/>
          <a:stretch/>
        </p:blipFill>
        <p:spPr>
          <a:xfrm>
            <a:off x="6375313" y="2504549"/>
            <a:ext cx="5481074" cy="621141"/>
          </a:xfrm>
          <a:prstGeom prst="rect">
            <a:avLst/>
          </a:prstGeom>
        </p:spPr>
      </p:pic>
      <p:pic>
        <p:nvPicPr>
          <p:cNvPr id="11" name="Picture 10">
            <a:extLst>
              <a:ext uri="{FF2B5EF4-FFF2-40B4-BE49-F238E27FC236}">
                <a16:creationId xmlns:a16="http://schemas.microsoft.com/office/drawing/2014/main" id="{FA89EAAD-C132-F415-91E1-E0F9814BB047}"/>
              </a:ext>
            </a:extLst>
          </p:cNvPr>
          <p:cNvPicPr>
            <a:picLocks noChangeAspect="1"/>
          </p:cNvPicPr>
          <p:nvPr/>
        </p:nvPicPr>
        <p:blipFill rotWithShape="1">
          <a:blip r:embed="rId7"/>
          <a:srcRect l="251" t="10074" r="343" b="1724"/>
          <a:stretch/>
        </p:blipFill>
        <p:spPr>
          <a:xfrm>
            <a:off x="6375313" y="1048972"/>
            <a:ext cx="5481074" cy="1301777"/>
          </a:xfrm>
          <a:prstGeom prst="rect">
            <a:avLst/>
          </a:prstGeom>
        </p:spPr>
      </p:pic>
      <p:cxnSp>
        <p:nvCxnSpPr>
          <p:cNvPr id="13" name="Straight Arrow Connector 12">
            <a:extLst>
              <a:ext uri="{FF2B5EF4-FFF2-40B4-BE49-F238E27FC236}">
                <a16:creationId xmlns:a16="http://schemas.microsoft.com/office/drawing/2014/main" id="{F424D434-7ED6-2433-8CBD-24DB240B9701}"/>
              </a:ext>
            </a:extLst>
          </p:cNvPr>
          <p:cNvCxnSpPr>
            <a:cxnSpLocks/>
          </p:cNvCxnSpPr>
          <p:nvPr/>
        </p:nvCxnSpPr>
        <p:spPr>
          <a:xfrm flipV="1">
            <a:off x="2072651" y="3785528"/>
            <a:ext cx="177554" cy="52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C5D3F5-225D-7F7F-166E-13BDF4DAFB06}"/>
              </a:ext>
            </a:extLst>
          </p:cNvPr>
          <p:cNvSpPr txBox="1"/>
          <p:nvPr/>
        </p:nvSpPr>
        <p:spPr>
          <a:xfrm>
            <a:off x="381740" y="4421303"/>
            <a:ext cx="3381823" cy="954107"/>
          </a:xfrm>
          <a:prstGeom prst="rect">
            <a:avLst/>
          </a:prstGeom>
          <a:noFill/>
        </p:spPr>
        <p:txBody>
          <a:bodyPr wrap="none" rtlCol="0">
            <a:spAutoFit/>
          </a:bodyPr>
          <a:lstStyle/>
          <a:p>
            <a:pPr algn="ctr"/>
            <a:r>
              <a:rPr lang="en-US" sz="2800" dirty="0"/>
              <a:t>Lead to standard logic</a:t>
            </a:r>
            <a:br>
              <a:rPr lang="en-US" sz="2800" dirty="0"/>
            </a:br>
            <a:r>
              <a:rPr lang="en-US" sz="2800" dirty="0"/>
              <a:t>(i.e. Boolean algebra)</a:t>
            </a:r>
          </a:p>
        </p:txBody>
      </p:sp>
      <p:sp>
        <p:nvSpPr>
          <p:cNvPr id="16" name="TextBox 15">
            <a:extLst>
              <a:ext uri="{FF2B5EF4-FFF2-40B4-BE49-F238E27FC236}">
                <a16:creationId xmlns:a16="http://schemas.microsoft.com/office/drawing/2014/main" id="{118780B6-13EC-6696-F42B-DE5E4A2FA43A}"/>
              </a:ext>
            </a:extLst>
          </p:cNvPr>
          <p:cNvSpPr txBox="1"/>
          <p:nvPr/>
        </p:nvSpPr>
        <p:spPr>
          <a:xfrm>
            <a:off x="5439523" y="4773641"/>
            <a:ext cx="3676327" cy="954107"/>
          </a:xfrm>
          <a:prstGeom prst="rect">
            <a:avLst/>
          </a:prstGeom>
          <a:noFill/>
        </p:spPr>
        <p:txBody>
          <a:bodyPr wrap="none" rtlCol="0">
            <a:spAutoFit/>
          </a:bodyPr>
          <a:lstStyle/>
          <a:p>
            <a:pPr algn="ctr"/>
            <a:r>
              <a:rPr lang="en-US" sz="2800" dirty="0"/>
              <a:t>Lead to intuitionist logic</a:t>
            </a:r>
            <a:br>
              <a:rPr lang="en-US" sz="2800" dirty="0"/>
            </a:br>
            <a:r>
              <a:rPr lang="en-US" sz="2800" dirty="0"/>
              <a:t>(i.e. </a:t>
            </a:r>
            <a:r>
              <a:rPr lang="en-US" sz="2800" dirty="0" err="1"/>
              <a:t>Heyting</a:t>
            </a:r>
            <a:r>
              <a:rPr lang="en-US" sz="2800" dirty="0"/>
              <a:t> algebra)</a:t>
            </a:r>
          </a:p>
        </p:txBody>
      </p:sp>
      <p:cxnSp>
        <p:nvCxnSpPr>
          <p:cNvPr id="17" name="Straight Arrow Connector 16">
            <a:extLst>
              <a:ext uri="{FF2B5EF4-FFF2-40B4-BE49-F238E27FC236}">
                <a16:creationId xmlns:a16="http://schemas.microsoft.com/office/drawing/2014/main" id="{862BB0D8-E4CF-D5D9-C72E-226F8D1FCCEE}"/>
              </a:ext>
            </a:extLst>
          </p:cNvPr>
          <p:cNvCxnSpPr>
            <a:cxnSpLocks/>
          </p:cNvCxnSpPr>
          <p:nvPr/>
        </p:nvCxnSpPr>
        <p:spPr>
          <a:xfrm flipV="1">
            <a:off x="7618521" y="4269901"/>
            <a:ext cx="177554" cy="520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149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B1C2AC39-AEA6-A58E-7A19-ECBBF67C668A}"/>
              </a:ext>
            </a:extLst>
          </p:cNvPr>
          <p:cNvCxnSpPr>
            <a:cxnSpLocks/>
          </p:cNvCxnSpPr>
          <p:nvPr/>
        </p:nvCxnSpPr>
        <p:spPr>
          <a:xfrm flipV="1">
            <a:off x="2807970" y="3114675"/>
            <a:ext cx="2301240" cy="1150620"/>
          </a:xfrm>
          <a:prstGeom prst="line">
            <a:avLst/>
          </a:prstGeom>
        </p:spPr>
        <p:style>
          <a:lnRef idx="1">
            <a:schemeClr val="accent3"/>
          </a:lnRef>
          <a:fillRef idx="0">
            <a:schemeClr val="accent3"/>
          </a:fillRef>
          <a:effectRef idx="0">
            <a:schemeClr val="accent3"/>
          </a:effectRef>
          <a:fontRef idx="minor">
            <a:schemeClr val="tx1"/>
          </a:fontRef>
        </p:style>
      </p:cxnSp>
      <p:cxnSp>
        <p:nvCxnSpPr>
          <p:cNvPr id="50" name="Straight Connector 49">
            <a:extLst>
              <a:ext uri="{FF2B5EF4-FFF2-40B4-BE49-F238E27FC236}">
                <a16:creationId xmlns:a16="http://schemas.microsoft.com/office/drawing/2014/main" id="{399A2BA3-BA44-1F1F-CCF0-434466AD48DD}"/>
              </a:ext>
            </a:extLst>
          </p:cNvPr>
          <p:cNvCxnSpPr>
            <a:cxnSpLocks/>
          </p:cNvCxnSpPr>
          <p:nvPr/>
        </p:nvCxnSpPr>
        <p:spPr>
          <a:xfrm>
            <a:off x="2811780" y="3107055"/>
            <a:ext cx="2297430" cy="1167765"/>
          </a:xfrm>
          <a:prstGeom prst="line">
            <a:avLst/>
          </a:prstGeom>
        </p:spPr>
        <p:style>
          <a:lnRef idx="1">
            <a:schemeClr val="accent3"/>
          </a:lnRef>
          <a:fillRef idx="0">
            <a:schemeClr val="accent3"/>
          </a:fillRef>
          <a:effectRef idx="0">
            <a:schemeClr val="accent3"/>
          </a:effectRef>
          <a:fontRef idx="minor">
            <a:schemeClr val="tx1"/>
          </a:fontRef>
        </p:style>
      </p:cxnSp>
      <p:cxnSp>
        <p:nvCxnSpPr>
          <p:cNvPr id="52" name="Straight Connector 51">
            <a:extLst>
              <a:ext uri="{FF2B5EF4-FFF2-40B4-BE49-F238E27FC236}">
                <a16:creationId xmlns:a16="http://schemas.microsoft.com/office/drawing/2014/main" id="{F0C1EF36-F013-0032-121A-054DBFB79E8C}"/>
              </a:ext>
            </a:extLst>
          </p:cNvPr>
          <p:cNvCxnSpPr>
            <a:cxnSpLocks/>
          </p:cNvCxnSpPr>
          <p:nvPr/>
        </p:nvCxnSpPr>
        <p:spPr>
          <a:xfrm flipH="1">
            <a:off x="3958590" y="3120390"/>
            <a:ext cx="1905" cy="1152525"/>
          </a:xfrm>
          <a:prstGeom prst="line">
            <a:avLst/>
          </a:prstGeom>
        </p:spPr>
        <p:style>
          <a:lnRef idx="1">
            <a:schemeClr val="accent3"/>
          </a:lnRef>
          <a:fillRef idx="0">
            <a:schemeClr val="accent3"/>
          </a:fillRef>
          <a:effectRef idx="0">
            <a:schemeClr val="accent3"/>
          </a:effectRef>
          <a:fontRef idx="minor">
            <a:schemeClr val="tx1"/>
          </a:fontRef>
        </p:style>
      </p:cxnSp>
      <p:sp>
        <p:nvSpPr>
          <p:cNvPr id="64" name="Freeform: Shape 63">
            <a:extLst>
              <a:ext uri="{FF2B5EF4-FFF2-40B4-BE49-F238E27FC236}">
                <a16:creationId xmlns:a16="http://schemas.microsoft.com/office/drawing/2014/main" id="{BEBD0178-DE0E-7D1E-1B44-B1648A8694CB}"/>
              </a:ext>
            </a:extLst>
          </p:cNvPr>
          <p:cNvSpPr/>
          <p:nvPr/>
        </p:nvSpPr>
        <p:spPr>
          <a:xfrm>
            <a:off x="3965047" y="1956388"/>
            <a:ext cx="261539" cy="3467116"/>
          </a:xfrm>
          <a:custGeom>
            <a:avLst/>
            <a:gdLst>
              <a:gd name="connsiteX0" fmla="*/ 78105 w 78105"/>
              <a:gd name="connsiteY0" fmla="*/ 0 h 276225"/>
              <a:gd name="connsiteX1" fmla="*/ 0 w 78105"/>
              <a:gd name="connsiteY1" fmla="*/ 276225 h 276225"/>
              <a:gd name="connsiteX0" fmla="*/ 194056 w 194056"/>
              <a:gd name="connsiteY0" fmla="*/ 0 h 328366"/>
              <a:gd name="connsiteX1" fmla="*/ 0 w 194056"/>
              <a:gd name="connsiteY1" fmla="*/ 328366 h 328366"/>
              <a:gd name="connsiteX0" fmla="*/ 194056 w 213578"/>
              <a:gd name="connsiteY0" fmla="*/ 0 h 328366"/>
              <a:gd name="connsiteX1" fmla="*/ 0 w 213578"/>
              <a:gd name="connsiteY1" fmla="*/ 328366 h 328366"/>
              <a:gd name="connsiteX0" fmla="*/ 15429 w 147681"/>
              <a:gd name="connsiteY0" fmla="*/ 0 h 377714"/>
              <a:gd name="connsiteX1" fmla="*/ 0 w 147681"/>
              <a:gd name="connsiteY1" fmla="*/ 377714 h 377714"/>
              <a:gd name="connsiteX0" fmla="*/ 15429 w 320497"/>
              <a:gd name="connsiteY0" fmla="*/ 0 h 377714"/>
              <a:gd name="connsiteX1" fmla="*/ 0 w 320497"/>
              <a:gd name="connsiteY1" fmla="*/ 377714 h 377714"/>
              <a:gd name="connsiteX0" fmla="*/ 0 w 314479"/>
              <a:gd name="connsiteY0" fmla="*/ 0 h 564863"/>
              <a:gd name="connsiteX1" fmla="*/ 6508 w 314479"/>
              <a:gd name="connsiteY1" fmla="*/ 564863 h 564863"/>
              <a:gd name="connsiteX0" fmla="*/ 0 w 369932"/>
              <a:gd name="connsiteY0" fmla="*/ 0 h 564863"/>
              <a:gd name="connsiteX1" fmla="*/ 6508 w 369932"/>
              <a:gd name="connsiteY1" fmla="*/ 564863 h 564863"/>
              <a:gd name="connsiteX0" fmla="*/ 0 w 416717"/>
              <a:gd name="connsiteY0" fmla="*/ 0 h 564863"/>
              <a:gd name="connsiteX1" fmla="*/ 6508 w 416717"/>
              <a:gd name="connsiteY1" fmla="*/ 564863 h 564863"/>
              <a:gd name="connsiteX0" fmla="*/ 0 w 430244"/>
              <a:gd name="connsiteY0" fmla="*/ 0 h 564863"/>
              <a:gd name="connsiteX1" fmla="*/ 6508 w 430244"/>
              <a:gd name="connsiteY1" fmla="*/ 564863 h 564863"/>
            </a:gdLst>
            <a:ahLst/>
            <a:cxnLst>
              <a:cxn ang="0">
                <a:pos x="connsiteX0" y="connsiteY0"/>
              </a:cxn>
              <a:cxn ang="0">
                <a:pos x="connsiteX1" y="connsiteY1"/>
              </a:cxn>
            </a:cxnLst>
            <a:rect l="l" t="t" r="r" b="b"/>
            <a:pathLst>
              <a:path w="430244" h="564863">
                <a:moveTo>
                  <a:pt x="0" y="0"/>
                </a:moveTo>
                <a:cubicBezTo>
                  <a:pt x="610131" y="189840"/>
                  <a:pt x="533953" y="379990"/>
                  <a:pt x="6508" y="564863"/>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6A94447-39B0-1078-7916-C35B929421D7}"/>
              </a:ext>
            </a:extLst>
          </p:cNvPr>
          <p:cNvCxnSpPr>
            <a:cxnSpLocks/>
          </p:cNvCxnSpPr>
          <p:nvPr/>
        </p:nvCxnSpPr>
        <p:spPr>
          <a:xfrm flipH="1" flipV="1">
            <a:off x="2808080" y="4267004"/>
            <a:ext cx="115141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EA10C68-C708-86AE-6B4D-8519BFE6D514}"/>
              </a:ext>
            </a:extLst>
          </p:cNvPr>
          <p:cNvCxnSpPr>
            <a:cxnSpLocks/>
          </p:cNvCxnSpPr>
          <p:nvPr/>
        </p:nvCxnSpPr>
        <p:spPr>
          <a:xfrm flipV="1">
            <a:off x="3959490" y="4267004"/>
            <a:ext cx="0" cy="115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5CA038D-81BD-A699-3F85-6C26AB228D2D}"/>
              </a:ext>
            </a:extLst>
          </p:cNvPr>
          <p:cNvCxnSpPr>
            <a:cxnSpLocks/>
          </p:cNvCxnSpPr>
          <p:nvPr/>
        </p:nvCxnSpPr>
        <p:spPr>
          <a:xfrm flipV="1">
            <a:off x="2807490" y="3113289"/>
            <a:ext cx="0" cy="1150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B7FF96-FE8C-1807-C8D6-352AB6380844}"/>
              </a:ext>
            </a:extLst>
          </p:cNvPr>
          <p:cNvCxnSpPr>
            <a:cxnSpLocks/>
          </p:cNvCxnSpPr>
          <p:nvPr/>
        </p:nvCxnSpPr>
        <p:spPr>
          <a:xfrm flipH="1" flipV="1">
            <a:off x="2813071" y="3113289"/>
            <a:ext cx="1145822"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4C34369-47C4-32F8-D8C2-6A8A78E2329F}"/>
              </a:ext>
            </a:extLst>
          </p:cNvPr>
          <p:cNvCxnSpPr>
            <a:cxnSpLocks/>
          </p:cNvCxnSpPr>
          <p:nvPr/>
        </p:nvCxnSpPr>
        <p:spPr>
          <a:xfrm flipV="1">
            <a:off x="2807490" y="3123094"/>
            <a:ext cx="1151403" cy="114030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70FDCD4-2A6D-A58C-C8FD-254157D9F9D1}"/>
                  </a:ext>
                </a:extLst>
              </p:cNvPr>
              <p:cNvSpPr txBox="1"/>
              <p:nvPr/>
            </p:nvSpPr>
            <p:spPr>
              <a:xfrm>
                <a:off x="2023376" y="5456058"/>
                <a:ext cx="38600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10" name="TextBox 9">
                <a:extLst>
                  <a:ext uri="{FF2B5EF4-FFF2-40B4-BE49-F238E27FC236}">
                    <a16:creationId xmlns:a16="http://schemas.microsoft.com/office/drawing/2014/main" id="{A70FDCD4-2A6D-A58C-C8FD-254157D9F9D1}"/>
                  </a:ext>
                </a:extLst>
              </p:cNvPr>
              <p:cNvSpPr txBox="1">
                <a:spLocks noRot="1" noChangeAspect="1" noMove="1" noResize="1" noEditPoints="1" noAdjustHandles="1" noChangeArrowheads="1" noChangeShapeType="1" noTextEdit="1"/>
              </p:cNvSpPr>
              <p:nvPr/>
            </p:nvSpPr>
            <p:spPr>
              <a:xfrm>
                <a:off x="2023376" y="5456058"/>
                <a:ext cx="3860031" cy="369332"/>
              </a:xfrm>
              <a:prstGeom prst="rect">
                <a:avLst/>
              </a:prstGeom>
              <a:blipFill>
                <a:blip r:embed="rId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01D514-4C5C-CB29-A596-1D6EDA17A57A}"/>
                  </a:ext>
                </a:extLst>
              </p:cNvPr>
              <p:cNvSpPr txBox="1"/>
              <p:nvPr/>
            </p:nvSpPr>
            <p:spPr>
              <a:xfrm>
                <a:off x="4656188" y="4301373"/>
                <a:ext cx="11408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11" name="TextBox 10">
                <a:extLst>
                  <a:ext uri="{FF2B5EF4-FFF2-40B4-BE49-F238E27FC236}">
                    <a16:creationId xmlns:a16="http://schemas.microsoft.com/office/drawing/2014/main" id="{AC01D514-4C5C-CB29-A596-1D6EDA17A57A}"/>
                  </a:ext>
                </a:extLst>
              </p:cNvPr>
              <p:cNvSpPr txBox="1">
                <a:spLocks noRot="1" noChangeAspect="1" noMove="1" noResize="1" noEditPoints="1" noAdjustHandles="1" noChangeArrowheads="1" noChangeShapeType="1" noTextEdit="1"/>
              </p:cNvSpPr>
              <p:nvPr/>
            </p:nvSpPr>
            <p:spPr>
              <a:xfrm>
                <a:off x="4656188" y="4301373"/>
                <a:ext cx="1140890" cy="369332"/>
              </a:xfrm>
              <a:prstGeom prst="rect">
                <a:avLst/>
              </a:prstGeom>
              <a:blipFill>
                <a:blip r:embed="rId3"/>
                <a:stretch>
                  <a:fillRect b="-6667"/>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CBC03AD-7292-9944-83AA-4B05A1871CBD}"/>
              </a:ext>
            </a:extLst>
          </p:cNvPr>
          <p:cNvCxnSpPr>
            <a:cxnSpLocks/>
          </p:cNvCxnSpPr>
          <p:nvPr/>
        </p:nvCxnSpPr>
        <p:spPr>
          <a:xfrm flipH="1" flipV="1">
            <a:off x="3958898" y="3114443"/>
            <a:ext cx="1151997" cy="1151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F80E7D-BF3A-58B9-775B-2FFAF46DED98}"/>
              </a:ext>
            </a:extLst>
          </p:cNvPr>
          <p:cNvCxnSpPr>
            <a:cxnSpLocks/>
          </p:cNvCxnSpPr>
          <p:nvPr/>
        </p:nvCxnSpPr>
        <p:spPr>
          <a:xfrm flipV="1">
            <a:off x="3958898" y="3113289"/>
            <a:ext cx="1151997" cy="1152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AD0996-DA4C-DA99-3C97-E43A1FD220A1}"/>
              </a:ext>
            </a:extLst>
          </p:cNvPr>
          <p:cNvCxnSpPr>
            <a:cxnSpLocks/>
          </p:cNvCxnSpPr>
          <p:nvPr/>
        </p:nvCxnSpPr>
        <p:spPr>
          <a:xfrm flipV="1">
            <a:off x="5110897" y="3115595"/>
            <a:ext cx="0" cy="115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C983F-03CF-B490-538E-07FD3451B1C4}"/>
              </a:ext>
            </a:extLst>
          </p:cNvPr>
          <p:cNvCxnSpPr>
            <a:cxnSpLocks/>
          </p:cNvCxnSpPr>
          <p:nvPr/>
        </p:nvCxnSpPr>
        <p:spPr>
          <a:xfrm flipH="1">
            <a:off x="3958900" y="4267002"/>
            <a:ext cx="1151997" cy="1150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F7FD61B-A179-4CEF-B8FC-6E6385F11719}"/>
              </a:ext>
            </a:extLst>
          </p:cNvPr>
          <p:cNvCxnSpPr>
            <a:cxnSpLocks/>
          </p:cNvCxnSpPr>
          <p:nvPr/>
        </p:nvCxnSpPr>
        <p:spPr>
          <a:xfrm flipH="1">
            <a:off x="2800848" y="1956060"/>
            <a:ext cx="1164742" cy="1163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9B8E29-330E-7B6A-845E-5B0D071CC2ED}"/>
              </a:ext>
            </a:extLst>
          </p:cNvPr>
          <p:cNvCxnSpPr>
            <a:cxnSpLocks/>
          </p:cNvCxnSpPr>
          <p:nvPr/>
        </p:nvCxnSpPr>
        <p:spPr>
          <a:xfrm>
            <a:off x="3957888" y="1956060"/>
            <a:ext cx="0" cy="1196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3A575-FAC9-7841-E831-E46E5F54A7C7}"/>
              </a:ext>
            </a:extLst>
          </p:cNvPr>
          <p:cNvCxnSpPr>
            <a:cxnSpLocks/>
          </p:cNvCxnSpPr>
          <p:nvPr/>
        </p:nvCxnSpPr>
        <p:spPr>
          <a:xfrm flipH="1" flipV="1">
            <a:off x="3953392" y="1956060"/>
            <a:ext cx="1157503" cy="1149732"/>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A9F727D-87BA-E957-5680-086234A42C3D}"/>
              </a:ext>
            </a:extLst>
          </p:cNvPr>
          <p:cNvSpPr/>
          <p:nvPr/>
        </p:nvSpPr>
        <p:spPr>
          <a:xfrm>
            <a:off x="3911645" y="1898384"/>
            <a:ext cx="107888" cy="10788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5A1FE4F-BF99-C322-B61E-8EB75CD550F5}"/>
              </a:ext>
            </a:extLst>
          </p:cNvPr>
          <p:cNvSpPr/>
          <p:nvPr/>
        </p:nvSpPr>
        <p:spPr>
          <a:xfrm>
            <a:off x="3906817" y="3061652"/>
            <a:ext cx="107888" cy="107888"/>
          </a:xfrm>
          <a:prstGeom prst="ellipse">
            <a:avLst/>
          </a:prstGeom>
          <a:gradFill>
            <a:gsLst>
              <a:gs pos="0">
                <a:srgbClr val="92D050"/>
              </a:gs>
              <a:gs pos="49000">
                <a:srgbClr val="92D050"/>
              </a:gs>
              <a:gs pos="50000">
                <a:srgbClr val="FF0000"/>
              </a:gs>
              <a:gs pos="100000">
                <a:srgbClr val="FF00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D7F552-2BD3-D4E9-634C-9D7F96B9EC32}"/>
              </a:ext>
            </a:extLst>
          </p:cNvPr>
          <p:cNvSpPr/>
          <p:nvPr/>
        </p:nvSpPr>
        <p:spPr>
          <a:xfrm>
            <a:off x="3909363" y="4217304"/>
            <a:ext cx="107888" cy="107888"/>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8F6214-BEC8-6CEC-93BD-6D7A453E40B1}"/>
              </a:ext>
            </a:extLst>
          </p:cNvPr>
          <p:cNvSpPr/>
          <p:nvPr/>
        </p:nvSpPr>
        <p:spPr>
          <a:xfrm>
            <a:off x="3918264" y="5371529"/>
            <a:ext cx="107888" cy="107888"/>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A4032C-B5D8-C88D-90D1-10FF217C2249}"/>
              </a:ext>
            </a:extLst>
          </p:cNvPr>
          <p:cNvSpPr/>
          <p:nvPr/>
        </p:nvSpPr>
        <p:spPr>
          <a:xfrm>
            <a:off x="5057035" y="3064654"/>
            <a:ext cx="107888" cy="107888"/>
          </a:xfrm>
          <a:prstGeom prst="ellipse">
            <a:avLst/>
          </a:prstGeom>
          <a:gradFill>
            <a:gsLst>
              <a:gs pos="0">
                <a:srgbClr val="FF0000"/>
              </a:gs>
              <a:gs pos="49000">
                <a:srgbClr val="FF000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7B31421-D576-A3ED-D7A4-ED80BBF48C81}"/>
              </a:ext>
            </a:extLst>
          </p:cNvPr>
          <p:cNvSpPr/>
          <p:nvPr/>
        </p:nvSpPr>
        <p:spPr>
          <a:xfrm>
            <a:off x="5055685" y="4217262"/>
            <a:ext cx="107888" cy="10788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957AC68-D351-31F5-A9B0-3AD6196A0EBF}"/>
              </a:ext>
            </a:extLst>
          </p:cNvPr>
          <p:cNvSpPr/>
          <p:nvPr/>
        </p:nvSpPr>
        <p:spPr>
          <a:xfrm>
            <a:off x="2753300" y="3051847"/>
            <a:ext cx="107888" cy="107888"/>
          </a:xfrm>
          <a:prstGeom prst="ellipse">
            <a:avLst/>
          </a:prstGeom>
          <a:gradFill>
            <a:gsLst>
              <a:gs pos="0">
                <a:srgbClr val="92D050"/>
              </a:gs>
              <a:gs pos="49000">
                <a:srgbClr val="92D050"/>
              </a:gs>
              <a:gs pos="50000">
                <a:srgbClr val="FFFF00"/>
              </a:gs>
              <a:gs pos="100000">
                <a:srgbClr val="FFFF0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2FAEC2C-1634-0F63-5E45-53FDF16DE570}"/>
              </a:ext>
            </a:extLst>
          </p:cNvPr>
          <p:cNvSpPr/>
          <p:nvPr/>
        </p:nvSpPr>
        <p:spPr>
          <a:xfrm>
            <a:off x="2753029" y="4212958"/>
            <a:ext cx="107888" cy="107888"/>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9C2BB6A-5C98-5C06-E510-5027F3B84CF4}"/>
                  </a:ext>
                </a:extLst>
              </p:cNvPr>
              <p:cNvSpPr txBox="1"/>
              <p:nvPr/>
            </p:nvSpPr>
            <p:spPr>
              <a:xfrm>
                <a:off x="1871718" y="4296857"/>
                <a:ext cx="11758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p:txBody>
          </p:sp>
        </mc:Choice>
        <mc:Fallback xmlns="">
          <p:sp>
            <p:nvSpPr>
              <p:cNvPr id="27" name="TextBox 26">
                <a:extLst>
                  <a:ext uri="{FF2B5EF4-FFF2-40B4-BE49-F238E27FC236}">
                    <a16:creationId xmlns:a16="http://schemas.microsoft.com/office/drawing/2014/main" id="{F9C2BB6A-5C98-5C06-E510-5027F3B84CF4}"/>
                  </a:ext>
                </a:extLst>
              </p:cNvPr>
              <p:cNvSpPr txBox="1">
                <a:spLocks noRot="1" noChangeAspect="1" noMove="1" noResize="1" noEditPoints="1" noAdjustHandles="1" noChangeArrowheads="1" noChangeShapeType="1" noTextEdit="1"/>
              </p:cNvSpPr>
              <p:nvPr/>
            </p:nvSpPr>
            <p:spPr>
              <a:xfrm>
                <a:off x="1871718" y="4296857"/>
                <a:ext cx="1175899"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8A4CC4A-09F8-70A2-623E-BFD66020A3F8}"/>
                  </a:ext>
                </a:extLst>
              </p:cNvPr>
              <p:cNvSpPr txBox="1"/>
              <p:nvPr/>
            </p:nvSpPr>
            <p:spPr>
              <a:xfrm>
                <a:off x="3361435" y="4300722"/>
                <a:ext cx="11544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28" name="TextBox 27">
                <a:extLst>
                  <a:ext uri="{FF2B5EF4-FFF2-40B4-BE49-F238E27FC236}">
                    <a16:creationId xmlns:a16="http://schemas.microsoft.com/office/drawing/2014/main" id="{E8A4CC4A-09F8-70A2-623E-BFD66020A3F8}"/>
                  </a:ext>
                </a:extLst>
              </p:cNvPr>
              <p:cNvSpPr txBox="1">
                <a:spLocks noRot="1" noChangeAspect="1" noMove="1" noResize="1" noEditPoints="1" noAdjustHandles="1" noChangeArrowheads="1" noChangeShapeType="1" noTextEdit="1"/>
              </p:cNvSpPr>
              <p:nvPr/>
            </p:nvSpPr>
            <p:spPr>
              <a:xfrm>
                <a:off x="3361435" y="4300722"/>
                <a:ext cx="115448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0418B87-2259-FD0C-1F4B-4090E745B5DB}"/>
                  </a:ext>
                </a:extLst>
              </p:cNvPr>
              <p:cNvSpPr txBox="1"/>
              <p:nvPr/>
            </p:nvSpPr>
            <p:spPr>
              <a:xfrm>
                <a:off x="1940357" y="2649486"/>
                <a:ext cx="1172181" cy="369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29" name="TextBox 28">
                <a:extLst>
                  <a:ext uri="{FF2B5EF4-FFF2-40B4-BE49-F238E27FC236}">
                    <a16:creationId xmlns:a16="http://schemas.microsoft.com/office/drawing/2014/main" id="{C0418B87-2259-FD0C-1F4B-4090E745B5DB}"/>
                  </a:ext>
                </a:extLst>
              </p:cNvPr>
              <p:cNvSpPr txBox="1">
                <a:spLocks noRot="1" noChangeAspect="1" noMove="1" noResize="1" noEditPoints="1" noAdjustHandles="1" noChangeArrowheads="1" noChangeShapeType="1" noTextEdit="1"/>
              </p:cNvSpPr>
              <p:nvPr/>
            </p:nvSpPr>
            <p:spPr>
              <a:xfrm>
                <a:off x="1940357" y="2649486"/>
                <a:ext cx="1172181" cy="3693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8F79DC-C8BB-012F-D438-456C36830F5B}"/>
                  </a:ext>
                </a:extLst>
              </p:cNvPr>
              <p:cNvSpPr txBox="1"/>
              <p:nvPr/>
            </p:nvSpPr>
            <p:spPr>
              <a:xfrm>
                <a:off x="3359384" y="2651715"/>
                <a:ext cx="11585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i="1" smtClean="0">
                          <a:latin typeface="Cambria Math" panose="02040503050406030204" pitchFamily="18" charset="0"/>
                        </a:rPr>
                        <m:t>𝑎</m:t>
                      </m:r>
                      <m:r>
                        <a:rPr lang="en-US"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30" name="TextBox 29">
                <a:extLst>
                  <a:ext uri="{FF2B5EF4-FFF2-40B4-BE49-F238E27FC236}">
                    <a16:creationId xmlns:a16="http://schemas.microsoft.com/office/drawing/2014/main" id="{EE8F79DC-C8BB-012F-D438-456C36830F5B}"/>
                  </a:ext>
                </a:extLst>
              </p:cNvPr>
              <p:cNvSpPr txBox="1">
                <a:spLocks noRot="1" noChangeAspect="1" noMove="1" noResize="1" noEditPoints="1" noAdjustHandles="1" noChangeArrowheads="1" noChangeShapeType="1" noTextEdit="1"/>
              </p:cNvSpPr>
              <p:nvPr/>
            </p:nvSpPr>
            <p:spPr>
              <a:xfrm>
                <a:off x="3359384" y="2651715"/>
                <a:ext cx="1158587" cy="369332"/>
              </a:xfrm>
              <a:prstGeom prst="rect">
                <a:avLst/>
              </a:prstGeom>
              <a:blipFill>
                <a:blip r:embed="rId7"/>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A39E8E3-F363-929D-4194-BF23E5FD22C2}"/>
                  </a:ext>
                </a:extLst>
              </p:cNvPr>
              <p:cNvSpPr txBox="1"/>
              <p:nvPr/>
            </p:nvSpPr>
            <p:spPr>
              <a:xfrm>
                <a:off x="4656188" y="2653668"/>
                <a:ext cx="11371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31" name="TextBox 30">
                <a:extLst>
                  <a:ext uri="{FF2B5EF4-FFF2-40B4-BE49-F238E27FC236}">
                    <a16:creationId xmlns:a16="http://schemas.microsoft.com/office/drawing/2014/main" id="{EA39E8E3-F363-929D-4194-BF23E5FD22C2}"/>
                  </a:ext>
                </a:extLst>
              </p:cNvPr>
              <p:cNvSpPr txBox="1">
                <a:spLocks noRot="1" noChangeAspect="1" noMove="1" noResize="1" noEditPoints="1" noAdjustHandles="1" noChangeArrowheads="1" noChangeShapeType="1" noTextEdit="1"/>
              </p:cNvSpPr>
              <p:nvPr/>
            </p:nvSpPr>
            <p:spPr>
              <a:xfrm>
                <a:off x="4656188" y="2653668"/>
                <a:ext cx="1137171"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A4F65F7-EF7B-185A-1A38-D2DCAFC7AAE6}"/>
                  </a:ext>
                </a:extLst>
              </p:cNvPr>
              <p:cNvSpPr txBox="1"/>
              <p:nvPr/>
            </p:nvSpPr>
            <p:spPr>
              <a:xfrm>
                <a:off x="2062409" y="1477331"/>
                <a:ext cx="39274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r>
                        <a:rPr lang="en-US" i="1" smtClean="0">
                          <a:latin typeface="Cambria Math" panose="02040503050406030204" pitchFamily="18" charset="0"/>
                        </a:rPr>
                        <m:t>𝑦</m:t>
                      </m:r>
                      <m:r>
                        <a:rPr lang="en-US"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oMath>
                  </m:oMathPara>
                </a14:m>
                <a:endParaRPr lang="en-US" dirty="0"/>
              </a:p>
            </p:txBody>
          </p:sp>
        </mc:Choice>
        <mc:Fallback xmlns="">
          <p:sp>
            <p:nvSpPr>
              <p:cNvPr id="32" name="TextBox 31">
                <a:extLst>
                  <a:ext uri="{FF2B5EF4-FFF2-40B4-BE49-F238E27FC236}">
                    <a16:creationId xmlns:a16="http://schemas.microsoft.com/office/drawing/2014/main" id="{7A4F65F7-EF7B-185A-1A38-D2DCAFC7AAE6}"/>
                  </a:ext>
                </a:extLst>
              </p:cNvPr>
              <p:cNvSpPr txBox="1">
                <a:spLocks noRot="1" noChangeAspect="1" noMove="1" noResize="1" noEditPoints="1" noAdjustHandles="1" noChangeArrowheads="1" noChangeShapeType="1" noTextEdit="1"/>
              </p:cNvSpPr>
              <p:nvPr/>
            </p:nvSpPr>
            <p:spPr>
              <a:xfrm>
                <a:off x="2062409" y="1477331"/>
                <a:ext cx="3927485" cy="369332"/>
              </a:xfrm>
              <a:prstGeom prst="rect">
                <a:avLst/>
              </a:prstGeom>
              <a:blipFill>
                <a:blip r:embed="rId9"/>
                <a:stretch>
                  <a:fillRect b="-6557"/>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01E376F2-3C84-C8FC-B4C6-6136594FF699}"/>
              </a:ext>
            </a:extLst>
          </p:cNvPr>
          <p:cNvCxnSpPr>
            <a:cxnSpLocks/>
          </p:cNvCxnSpPr>
          <p:nvPr/>
        </p:nvCxnSpPr>
        <p:spPr>
          <a:xfrm flipV="1">
            <a:off x="1393795" y="1420424"/>
            <a:ext cx="0" cy="4220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BDAF1B-5650-5D59-66B9-C5D18D71D413}"/>
              </a:ext>
            </a:extLst>
          </p:cNvPr>
          <p:cNvSpPr txBox="1"/>
          <p:nvPr/>
        </p:nvSpPr>
        <p:spPr>
          <a:xfrm rot="16200000">
            <a:off x="85322" y="3451840"/>
            <a:ext cx="1933543" cy="369332"/>
          </a:xfrm>
          <a:prstGeom prst="rect">
            <a:avLst/>
          </a:prstGeom>
          <a:noFill/>
        </p:spPr>
        <p:txBody>
          <a:bodyPr wrap="none" rtlCol="0">
            <a:spAutoFit/>
          </a:bodyPr>
          <a:lstStyle/>
          <a:p>
            <a:r>
              <a:rPr lang="en-US" dirty="0"/>
              <a:t>True in more cases</a:t>
            </a:r>
          </a:p>
        </p:txBody>
      </p:sp>
      <p:sp>
        <p:nvSpPr>
          <p:cNvPr id="36" name="TextBox 35">
            <a:extLst>
              <a:ext uri="{FF2B5EF4-FFF2-40B4-BE49-F238E27FC236}">
                <a16:creationId xmlns:a16="http://schemas.microsoft.com/office/drawing/2014/main" id="{BA95FD02-0630-A8B7-BFEB-2CE5FFEC9C0E}"/>
              </a:ext>
            </a:extLst>
          </p:cNvPr>
          <p:cNvSpPr txBox="1"/>
          <p:nvPr/>
        </p:nvSpPr>
        <p:spPr>
          <a:xfrm>
            <a:off x="418537" y="258261"/>
            <a:ext cx="6244082" cy="707886"/>
          </a:xfrm>
          <a:prstGeom prst="rect">
            <a:avLst/>
          </a:prstGeom>
          <a:noFill/>
        </p:spPr>
        <p:txBody>
          <a:bodyPr wrap="none" rtlCol="0">
            <a:spAutoFit/>
          </a:bodyPr>
          <a:lstStyle/>
          <a:p>
            <a:r>
              <a:rPr lang="en-US" sz="4000" dirty="0"/>
              <a:t>Statements as algebra/lattice</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7AF0F81-72C4-CDD7-90D6-5B3DC9943FB7}"/>
                  </a:ext>
                </a:extLst>
              </p:cNvPr>
              <p:cNvSpPr txBox="1"/>
              <p:nvPr/>
            </p:nvSpPr>
            <p:spPr>
              <a:xfrm>
                <a:off x="7093259" y="444128"/>
                <a:ext cx="3016403"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“The traffic light is green”</a:t>
                </a:r>
              </a:p>
            </p:txBody>
          </p:sp>
        </mc:Choice>
        <mc:Fallback xmlns="">
          <p:sp>
            <p:nvSpPr>
              <p:cNvPr id="37" name="TextBox 36">
                <a:extLst>
                  <a:ext uri="{FF2B5EF4-FFF2-40B4-BE49-F238E27FC236}">
                    <a16:creationId xmlns:a16="http://schemas.microsoft.com/office/drawing/2014/main" id="{D7AF0F81-72C4-CDD7-90D6-5B3DC9943FB7}"/>
                  </a:ext>
                </a:extLst>
              </p:cNvPr>
              <p:cNvSpPr txBox="1">
                <a:spLocks noRot="1" noChangeAspect="1" noMove="1" noResize="1" noEditPoints="1" noAdjustHandles="1" noChangeArrowheads="1" noChangeShapeType="1" noTextEdit="1"/>
              </p:cNvSpPr>
              <p:nvPr/>
            </p:nvSpPr>
            <p:spPr>
              <a:xfrm>
                <a:off x="7093259" y="444128"/>
                <a:ext cx="3016403" cy="369332"/>
              </a:xfrm>
              <a:prstGeom prst="rect">
                <a:avLst/>
              </a:prstGeom>
              <a:blipFill>
                <a:blip r:embed="rId10"/>
                <a:stretch>
                  <a:fillRect t="-10000" r="-121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0881C52-228C-8E2B-1D3C-DD6FA9D147E2}"/>
                  </a:ext>
                </a:extLst>
              </p:cNvPr>
              <p:cNvSpPr txBox="1"/>
              <p:nvPr/>
            </p:nvSpPr>
            <p:spPr>
              <a:xfrm>
                <a:off x="7093259" y="955312"/>
                <a:ext cx="3089179"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“The traffic light is yellow”</a:t>
                </a:r>
              </a:p>
            </p:txBody>
          </p:sp>
        </mc:Choice>
        <mc:Fallback xmlns="">
          <p:sp>
            <p:nvSpPr>
              <p:cNvPr id="38" name="TextBox 37">
                <a:extLst>
                  <a:ext uri="{FF2B5EF4-FFF2-40B4-BE49-F238E27FC236}">
                    <a16:creationId xmlns:a16="http://schemas.microsoft.com/office/drawing/2014/main" id="{C0881C52-228C-8E2B-1D3C-DD6FA9D147E2}"/>
                  </a:ext>
                </a:extLst>
              </p:cNvPr>
              <p:cNvSpPr txBox="1">
                <a:spLocks noRot="1" noChangeAspect="1" noMove="1" noResize="1" noEditPoints="1" noAdjustHandles="1" noChangeArrowheads="1" noChangeShapeType="1" noTextEdit="1"/>
              </p:cNvSpPr>
              <p:nvPr/>
            </p:nvSpPr>
            <p:spPr>
              <a:xfrm>
                <a:off x="7093259" y="955312"/>
                <a:ext cx="3089179" cy="369332"/>
              </a:xfrm>
              <a:prstGeom prst="rect">
                <a:avLst/>
              </a:prstGeom>
              <a:blipFill>
                <a:blip r:embed="rId11"/>
                <a:stretch>
                  <a:fillRect t="-10000" r="-138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A579591-C447-8412-1F0B-5328DDAC0952}"/>
                  </a:ext>
                </a:extLst>
              </p:cNvPr>
              <p:cNvSpPr txBox="1"/>
              <p:nvPr/>
            </p:nvSpPr>
            <p:spPr>
              <a:xfrm>
                <a:off x="7093259" y="1466496"/>
                <a:ext cx="277120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“The traffic light is red”</a:t>
                </a:r>
              </a:p>
            </p:txBody>
          </p:sp>
        </mc:Choice>
        <mc:Fallback xmlns="">
          <p:sp>
            <p:nvSpPr>
              <p:cNvPr id="39" name="TextBox 38">
                <a:extLst>
                  <a:ext uri="{FF2B5EF4-FFF2-40B4-BE49-F238E27FC236}">
                    <a16:creationId xmlns:a16="http://schemas.microsoft.com/office/drawing/2014/main" id="{AA579591-C447-8412-1F0B-5328DDAC0952}"/>
                  </a:ext>
                </a:extLst>
              </p:cNvPr>
              <p:cNvSpPr txBox="1">
                <a:spLocks noRot="1" noChangeAspect="1" noMove="1" noResize="1" noEditPoints="1" noAdjustHandles="1" noChangeArrowheads="1" noChangeShapeType="1" noTextEdit="1"/>
              </p:cNvSpPr>
              <p:nvPr/>
            </p:nvSpPr>
            <p:spPr>
              <a:xfrm>
                <a:off x="7093259" y="1466496"/>
                <a:ext cx="2771208" cy="369332"/>
              </a:xfrm>
              <a:prstGeom prst="rect">
                <a:avLst/>
              </a:prstGeom>
              <a:blipFill>
                <a:blip r:embed="rId12"/>
                <a:stretch>
                  <a:fillRect t="-10000" r="-1322"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DE607922-80AB-3666-6E79-E163DA9309C2}"/>
                  </a:ext>
                </a:extLst>
              </p:cNvPr>
              <p:cNvSpPr txBox="1"/>
              <p:nvPr/>
            </p:nvSpPr>
            <p:spPr>
              <a:xfrm>
                <a:off x="86918" y="3177884"/>
                <a:ext cx="726481" cy="76944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42" name="TextBox 41">
                <a:extLst>
                  <a:ext uri="{FF2B5EF4-FFF2-40B4-BE49-F238E27FC236}">
                    <a16:creationId xmlns:a16="http://schemas.microsoft.com/office/drawing/2014/main" id="{DE607922-80AB-3666-6E79-E163DA9309C2}"/>
                  </a:ext>
                </a:extLst>
              </p:cNvPr>
              <p:cNvSpPr txBox="1">
                <a:spLocks noRot="1" noChangeAspect="1" noMove="1" noResize="1" noEditPoints="1" noAdjustHandles="1" noChangeArrowheads="1" noChangeShapeType="1" noTextEdit="1"/>
              </p:cNvSpPr>
              <p:nvPr/>
            </p:nvSpPr>
            <p:spPr>
              <a:xfrm>
                <a:off x="86918" y="3177884"/>
                <a:ext cx="726481" cy="769441"/>
              </a:xfrm>
              <a:prstGeom prst="rect">
                <a:avLst/>
              </a:prstGeom>
              <a:blipFill>
                <a:blip r:embed="rId13"/>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7F8363C-240D-36FC-0D55-658EE2AFEC5A}"/>
              </a:ext>
            </a:extLst>
          </p:cNvPr>
          <p:cNvSpPr txBox="1"/>
          <p:nvPr/>
        </p:nvSpPr>
        <p:spPr>
          <a:xfrm>
            <a:off x="233623" y="1254168"/>
            <a:ext cx="932756" cy="369332"/>
          </a:xfrm>
          <a:prstGeom prst="rect">
            <a:avLst/>
          </a:prstGeom>
          <a:noFill/>
        </p:spPr>
        <p:txBody>
          <a:bodyPr wrap="none" rtlCol="0">
            <a:spAutoFit/>
          </a:bodyPr>
          <a:lstStyle/>
          <a:p>
            <a:r>
              <a:rPr lang="en-US" dirty="0"/>
              <a:t>broader</a:t>
            </a:r>
          </a:p>
        </p:txBody>
      </p:sp>
      <p:sp>
        <p:nvSpPr>
          <p:cNvPr id="44" name="TextBox 43">
            <a:extLst>
              <a:ext uri="{FF2B5EF4-FFF2-40B4-BE49-F238E27FC236}">
                <a16:creationId xmlns:a16="http://schemas.microsoft.com/office/drawing/2014/main" id="{473F3C36-AD1C-8143-ADEF-E1A4B9161416}"/>
              </a:ext>
            </a:extLst>
          </p:cNvPr>
          <p:cNvSpPr txBox="1"/>
          <p:nvPr/>
        </p:nvSpPr>
        <p:spPr>
          <a:xfrm>
            <a:off x="309050" y="5371529"/>
            <a:ext cx="1053237" cy="369332"/>
          </a:xfrm>
          <a:prstGeom prst="rect">
            <a:avLst/>
          </a:prstGeom>
          <a:noFill/>
        </p:spPr>
        <p:txBody>
          <a:bodyPr wrap="none" rtlCol="0">
            <a:spAutoFit/>
          </a:bodyPr>
          <a:lstStyle/>
          <a:p>
            <a:r>
              <a:rPr lang="en-US" dirty="0"/>
              <a:t>narrower</a:t>
            </a:r>
          </a:p>
        </p:txBody>
      </p:sp>
      <p:cxnSp>
        <p:nvCxnSpPr>
          <p:cNvPr id="66" name="Straight Connector 65">
            <a:extLst>
              <a:ext uri="{FF2B5EF4-FFF2-40B4-BE49-F238E27FC236}">
                <a16:creationId xmlns:a16="http://schemas.microsoft.com/office/drawing/2014/main" id="{D2F42EDB-0930-AFDC-79F9-D4A067EFE913}"/>
              </a:ext>
            </a:extLst>
          </p:cNvPr>
          <p:cNvCxnSpPr/>
          <p:nvPr/>
        </p:nvCxnSpPr>
        <p:spPr>
          <a:xfrm>
            <a:off x="7315200" y="2649486"/>
            <a:ext cx="188595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ADD3C5D-8E80-04FE-38E2-AA03A9FCDF61}"/>
                  </a:ext>
                </a:extLst>
              </p:cNvPr>
              <p:cNvSpPr txBox="1"/>
              <p:nvPr/>
            </p:nvSpPr>
            <p:spPr>
              <a:xfrm>
                <a:off x="7519832" y="2280154"/>
                <a:ext cx="1476686" cy="369332"/>
              </a:xfrm>
              <a:prstGeom prst="rect">
                <a:avLst/>
              </a:prstGeom>
              <a:noFill/>
            </p:spPr>
            <p:txBody>
              <a:bodyPr wrap="none" rtlCol="0">
                <a:spAutoFit/>
              </a:bodyPr>
              <a:lstStyle/>
              <a:p>
                <a:r>
                  <a:rPr lang="en-US" dirty="0"/>
                  <a:t>AND </a:t>
                </a:r>
                <a14:m>
                  <m:oMath xmlns:m="http://schemas.openxmlformats.org/officeDocument/2006/math">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7" name="TextBox 66">
                <a:extLst>
                  <a:ext uri="{FF2B5EF4-FFF2-40B4-BE49-F238E27FC236}">
                    <a16:creationId xmlns:a16="http://schemas.microsoft.com/office/drawing/2014/main" id="{7ADD3C5D-8E80-04FE-38E2-AA03A9FCDF61}"/>
                  </a:ext>
                </a:extLst>
              </p:cNvPr>
              <p:cNvSpPr txBox="1">
                <a:spLocks noRot="1" noChangeAspect="1" noMove="1" noResize="1" noEditPoints="1" noAdjustHandles="1" noChangeArrowheads="1" noChangeShapeType="1" noTextEdit="1"/>
              </p:cNvSpPr>
              <p:nvPr/>
            </p:nvSpPr>
            <p:spPr>
              <a:xfrm>
                <a:off x="7519832" y="2280154"/>
                <a:ext cx="1476686" cy="369332"/>
              </a:xfrm>
              <a:prstGeom prst="rect">
                <a:avLst/>
              </a:prstGeom>
              <a:blipFill>
                <a:blip r:embed="rId14"/>
                <a:stretch>
                  <a:fillRect l="-3719" t="-8197" b="-24590"/>
                </a:stretch>
              </a:blipFill>
            </p:spPr>
            <p:txBody>
              <a:bodyPr/>
              <a:lstStyle/>
              <a:p>
                <a:r>
                  <a:rPr lang="en-US">
                    <a:noFill/>
                  </a:rPr>
                  <a:t> </a:t>
                </a:r>
              </a:p>
            </p:txBody>
          </p:sp>
        </mc:Fallback>
      </mc:AlternateContent>
      <p:cxnSp>
        <p:nvCxnSpPr>
          <p:cNvPr id="68" name="Straight Connector 67">
            <a:extLst>
              <a:ext uri="{FF2B5EF4-FFF2-40B4-BE49-F238E27FC236}">
                <a16:creationId xmlns:a16="http://schemas.microsoft.com/office/drawing/2014/main" id="{FC0664F2-4EF1-EFFE-E09A-3F3F5B5152CC}"/>
              </a:ext>
            </a:extLst>
          </p:cNvPr>
          <p:cNvCxnSpPr/>
          <p:nvPr/>
        </p:nvCxnSpPr>
        <p:spPr>
          <a:xfrm>
            <a:off x="9984648" y="2649486"/>
            <a:ext cx="1885950" cy="0"/>
          </a:xfrm>
          <a:prstGeom prst="line">
            <a:avLst/>
          </a:prstGeom>
        </p:spPr>
        <p:style>
          <a:lnRef idx="1">
            <a:schemeClr val="accent3"/>
          </a:lnRef>
          <a:fillRef idx="0">
            <a:schemeClr val="accent3"/>
          </a:fillRef>
          <a:effectRef idx="0">
            <a:schemeClr val="accent3"/>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6746CC6-4F7E-7AAC-81C1-3560CCA0F979}"/>
                  </a:ext>
                </a:extLst>
              </p:cNvPr>
              <p:cNvSpPr txBox="1"/>
              <p:nvPr/>
            </p:nvSpPr>
            <p:spPr>
              <a:xfrm>
                <a:off x="10518601" y="2280154"/>
                <a:ext cx="818044" cy="369332"/>
              </a:xfrm>
              <a:prstGeom prst="rect">
                <a:avLst/>
              </a:prstGeom>
              <a:noFill/>
            </p:spPr>
            <p:txBody>
              <a:bodyPr wrap="none" rtlCol="0">
                <a:spAutoFit/>
              </a:bodyPr>
              <a:lstStyle/>
              <a:p>
                <a:r>
                  <a:rPr lang="en-US" dirty="0"/>
                  <a:t>NOT </a:t>
                </a:r>
                <a14:m>
                  <m:oMath xmlns:m="http://schemas.openxmlformats.org/officeDocument/2006/math">
                    <m:r>
                      <a:rPr lang="en-US" b="0" i="1" smtClean="0">
                        <a:latin typeface="Cambria Math" panose="02040503050406030204" pitchFamily="18" charset="0"/>
                      </a:rPr>
                      <m:t>¬</m:t>
                    </m:r>
                  </m:oMath>
                </a14:m>
                <a:endParaRPr lang="en-US" dirty="0"/>
              </a:p>
            </p:txBody>
          </p:sp>
        </mc:Choice>
        <mc:Fallback xmlns="">
          <p:sp>
            <p:nvSpPr>
              <p:cNvPr id="69" name="TextBox 68">
                <a:extLst>
                  <a:ext uri="{FF2B5EF4-FFF2-40B4-BE49-F238E27FC236}">
                    <a16:creationId xmlns:a16="http://schemas.microsoft.com/office/drawing/2014/main" id="{F6746CC6-4F7E-7AAC-81C1-3560CCA0F979}"/>
                  </a:ext>
                </a:extLst>
              </p:cNvPr>
              <p:cNvSpPr txBox="1">
                <a:spLocks noRot="1" noChangeAspect="1" noMove="1" noResize="1" noEditPoints="1" noAdjustHandles="1" noChangeArrowheads="1" noChangeShapeType="1" noTextEdit="1"/>
              </p:cNvSpPr>
              <p:nvPr/>
            </p:nvSpPr>
            <p:spPr>
              <a:xfrm>
                <a:off x="10518601" y="2280154"/>
                <a:ext cx="818044" cy="369332"/>
              </a:xfrm>
              <a:prstGeom prst="rect">
                <a:avLst/>
              </a:prstGeom>
              <a:blipFill>
                <a:blip r:embed="rId15"/>
                <a:stretch>
                  <a:fillRect l="-592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D10A0551-4DBD-BE6C-87B5-F329BADC0198}"/>
                  </a:ext>
                </a:extLst>
              </p:cNvPr>
              <p:cNvSpPr txBox="1"/>
              <p:nvPr/>
            </p:nvSpPr>
            <p:spPr>
              <a:xfrm>
                <a:off x="6744390" y="3366182"/>
                <a:ext cx="290457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𝑠𝑢𝑝𝑟𝑒𝑚𝑢𝑚</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e>
                          </m:d>
                        </m:e>
                      </m:d>
                      <m:r>
                        <a:rPr lang="en-US" b="0" i="1" smtClean="0">
                          <a:latin typeface="Cambria Math" panose="02040503050406030204" pitchFamily="18" charset="0"/>
                        </a:rPr>
                        <m:t>⇒</m:t>
                      </m:r>
                      <m:r>
                        <a:rPr lang="en-US" b="0" i="1" smtClean="0">
                          <a:latin typeface="Cambria Math" panose="02040503050406030204" pitchFamily="18" charset="0"/>
                        </a:rPr>
                        <m:t>𝑞</m:t>
                      </m:r>
                      <m:r>
                        <a:rPr lang="en-US" i="1">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70" name="TextBox 69">
                <a:extLst>
                  <a:ext uri="{FF2B5EF4-FFF2-40B4-BE49-F238E27FC236}">
                    <a16:creationId xmlns:a16="http://schemas.microsoft.com/office/drawing/2014/main" id="{D10A0551-4DBD-BE6C-87B5-F329BADC0198}"/>
                  </a:ext>
                </a:extLst>
              </p:cNvPr>
              <p:cNvSpPr txBox="1">
                <a:spLocks noRot="1" noChangeAspect="1" noMove="1" noResize="1" noEditPoints="1" noAdjustHandles="1" noChangeArrowheads="1" noChangeShapeType="1" noTextEdit="1"/>
              </p:cNvSpPr>
              <p:nvPr/>
            </p:nvSpPr>
            <p:spPr>
              <a:xfrm>
                <a:off x="6744390" y="3366182"/>
                <a:ext cx="2904578" cy="369332"/>
              </a:xfrm>
              <a:prstGeom prst="rect">
                <a:avLst/>
              </a:prstGeom>
              <a:blipFill>
                <a:blip r:embed="rId16"/>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53F3897-AD7D-6648-2903-EA40129FD1B6}"/>
                  </a:ext>
                </a:extLst>
              </p:cNvPr>
              <p:cNvSpPr txBox="1"/>
              <p:nvPr/>
            </p:nvSpPr>
            <p:spPr>
              <a:xfrm>
                <a:off x="7166268" y="3750354"/>
                <a:ext cx="20617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i="1" smtClean="0">
                          <a:latin typeface="Cambria Math" panose="02040503050406030204" pitchFamily="18" charset="0"/>
                        </a:rPr>
                        <m:t>∨</m:t>
                      </m:r>
                      <m:r>
                        <a:rPr lang="en-US" b="0" i="1" smtClean="0">
                          <a:latin typeface="Cambria Math" panose="02040503050406030204" pitchFamily="18" charset="0"/>
                        </a:rPr>
                        <m:t>𝑝</m:t>
                      </m:r>
                      <m:r>
                        <a:rPr lang="en-US"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71" name="TextBox 70">
                <a:extLst>
                  <a:ext uri="{FF2B5EF4-FFF2-40B4-BE49-F238E27FC236}">
                    <a16:creationId xmlns:a16="http://schemas.microsoft.com/office/drawing/2014/main" id="{253F3897-AD7D-6648-2903-EA40129FD1B6}"/>
                  </a:ext>
                </a:extLst>
              </p:cNvPr>
              <p:cNvSpPr txBox="1">
                <a:spLocks noRot="1" noChangeAspect="1" noMove="1" noResize="1" noEditPoints="1" noAdjustHandles="1" noChangeArrowheads="1" noChangeShapeType="1" noTextEdit="1"/>
              </p:cNvSpPr>
              <p:nvPr/>
            </p:nvSpPr>
            <p:spPr>
              <a:xfrm>
                <a:off x="7166268" y="3750354"/>
                <a:ext cx="2061782" cy="369332"/>
              </a:xfrm>
              <a:prstGeom prst="rect">
                <a:avLst/>
              </a:prstGeom>
              <a:blipFill>
                <a:blip r:embed="rId17"/>
                <a:stretch>
                  <a:fillRect b="-6557"/>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A1267695-79B3-AE76-E5C5-ACC672A7F446}"/>
              </a:ext>
            </a:extLst>
          </p:cNvPr>
          <p:cNvSpPr txBox="1"/>
          <p:nvPr/>
        </p:nvSpPr>
        <p:spPr>
          <a:xfrm>
            <a:off x="7315200" y="2700758"/>
            <a:ext cx="1891095" cy="369332"/>
          </a:xfrm>
          <a:prstGeom prst="rect">
            <a:avLst/>
          </a:prstGeom>
          <a:noFill/>
        </p:spPr>
        <p:txBody>
          <a:bodyPr wrap="none" rtlCol="0">
            <a:spAutoFit/>
          </a:bodyPr>
          <a:lstStyle/>
          <a:p>
            <a:r>
              <a:rPr lang="en-US" dirty="0"/>
              <a:t>narrower/broader</a:t>
            </a: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409BE1C0-FB14-7082-463A-F9F9895EFA7A}"/>
                  </a:ext>
                </a:extLst>
              </p:cNvPr>
              <p:cNvSpPr txBox="1"/>
              <p:nvPr/>
            </p:nvSpPr>
            <p:spPr>
              <a:xfrm>
                <a:off x="6734561" y="4272617"/>
                <a:ext cx="2720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𝑖𝑛𝑓𝑖𝑚𝑢𝑚</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e>
                          </m:d>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75" name="TextBox 74">
                <a:extLst>
                  <a:ext uri="{FF2B5EF4-FFF2-40B4-BE49-F238E27FC236}">
                    <a16:creationId xmlns:a16="http://schemas.microsoft.com/office/drawing/2014/main" id="{409BE1C0-FB14-7082-463A-F9F9895EFA7A}"/>
                  </a:ext>
                </a:extLst>
              </p:cNvPr>
              <p:cNvSpPr txBox="1">
                <a:spLocks noRot="1" noChangeAspect="1" noMove="1" noResize="1" noEditPoints="1" noAdjustHandles="1" noChangeArrowheads="1" noChangeShapeType="1" noTextEdit="1"/>
              </p:cNvSpPr>
              <p:nvPr/>
            </p:nvSpPr>
            <p:spPr>
              <a:xfrm>
                <a:off x="6734561" y="4272617"/>
                <a:ext cx="2720232" cy="369332"/>
              </a:xfrm>
              <a:prstGeom prst="rect">
                <a:avLst/>
              </a:prstGeom>
              <a:blipFill>
                <a:blip r:embed="rId1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E0F4C1B4-DB48-693B-23FD-7E4210E721F1}"/>
                  </a:ext>
                </a:extLst>
              </p:cNvPr>
              <p:cNvSpPr txBox="1"/>
              <p:nvPr/>
            </p:nvSpPr>
            <p:spPr>
              <a:xfrm>
                <a:off x="7156439" y="4656789"/>
                <a:ext cx="20627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𝑝</m:t>
                      </m:r>
                      <m:r>
                        <a:rPr lang="en-US"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oMath>
                  </m:oMathPara>
                </a14:m>
                <a:endParaRPr lang="en-US" dirty="0"/>
              </a:p>
            </p:txBody>
          </p:sp>
        </mc:Choice>
        <mc:Fallback xmlns="">
          <p:sp>
            <p:nvSpPr>
              <p:cNvPr id="76" name="TextBox 75">
                <a:extLst>
                  <a:ext uri="{FF2B5EF4-FFF2-40B4-BE49-F238E27FC236}">
                    <a16:creationId xmlns:a16="http://schemas.microsoft.com/office/drawing/2014/main" id="{E0F4C1B4-DB48-693B-23FD-7E4210E721F1}"/>
                  </a:ext>
                </a:extLst>
              </p:cNvPr>
              <p:cNvSpPr txBox="1">
                <a:spLocks noRot="1" noChangeAspect="1" noMove="1" noResize="1" noEditPoints="1" noAdjustHandles="1" noChangeArrowheads="1" noChangeShapeType="1" noTextEdit="1"/>
              </p:cNvSpPr>
              <p:nvPr/>
            </p:nvSpPr>
            <p:spPr>
              <a:xfrm>
                <a:off x="7156439" y="4656789"/>
                <a:ext cx="2062744" cy="369332"/>
              </a:xfrm>
              <a:prstGeom prst="rect">
                <a:avLst/>
              </a:prstGeom>
              <a:blipFill>
                <a:blip r:embed="rId19"/>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338330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76B4DB-51FF-8843-566B-FD6965CF3D25}"/>
              </a:ext>
            </a:extLst>
          </p:cNvPr>
          <p:cNvSpPr txBox="1"/>
          <p:nvPr/>
        </p:nvSpPr>
        <p:spPr>
          <a:xfrm>
            <a:off x="233657" y="146304"/>
            <a:ext cx="11724685" cy="523220"/>
          </a:xfrm>
          <a:prstGeom prst="rect">
            <a:avLst/>
          </a:prstGeom>
          <a:noFill/>
        </p:spPr>
        <p:txBody>
          <a:bodyPr wrap="none" rtlCol="0">
            <a:spAutoFit/>
          </a:bodyPr>
          <a:lstStyle/>
          <a:p>
            <a:r>
              <a:rPr lang="en-US" sz="2800" dirty="0"/>
              <a:t>Functions in a Boolean algebra have a standard representation important for us</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5CB04576-1DAB-1531-15BC-EC37BB0315B8}"/>
                  </a:ext>
                </a:extLst>
              </p:cNvPr>
              <p:cNvGraphicFramePr>
                <a:graphicFrameLocks noGrp="1"/>
              </p:cNvGraphicFramePr>
              <p:nvPr>
                <p:extLst>
                  <p:ext uri="{D42A27DB-BD31-4B8C-83A1-F6EECF244321}">
                    <p14:modId xmlns:p14="http://schemas.microsoft.com/office/powerpoint/2010/main" val="4175625608"/>
                  </p:ext>
                </p:extLst>
              </p:nvPr>
            </p:nvGraphicFramePr>
            <p:xfrm>
              <a:off x="594009" y="907010"/>
              <a:ext cx="5413452" cy="3337560"/>
            </p:xfrm>
            <a:graphic>
              <a:graphicData uri="http://schemas.openxmlformats.org/drawingml/2006/table">
                <a:tbl>
                  <a:tblPr firstRow="1" bandRow="1">
                    <a:tableStyleId>{5C22544A-7EE6-4342-B048-85BDC9FD1C3A}</a:tableStyleId>
                  </a:tblPr>
                  <a:tblGrid>
                    <a:gridCol w="451121">
                      <a:extLst>
                        <a:ext uri="{9D8B030D-6E8A-4147-A177-3AD203B41FA5}">
                          <a16:colId xmlns:a16="http://schemas.microsoft.com/office/drawing/2014/main" val="758618477"/>
                        </a:ext>
                      </a:extLst>
                    </a:gridCol>
                    <a:gridCol w="451121">
                      <a:extLst>
                        <a:ext uri="{9D8B030D-6E8A-4147-A177-3AD203B41FA5}">
                          <a16:colId xmlns:a16="http://schemas.microsoft.com/office/drawing/2014/main" val="1098698035"/>
                        </a:ext>
                      </a:extLst>
                    </a:gridCol>
                    <a:gridCol w="451121">
                      <a:extLst>
                        <a:ext uri="{9D8B030D-6E8A-4147-A177-3AD203B41FA5}">
                          <a16:colId xmlns:a16="http://schemas.microsoft.com/office/drawing/2014/main" val="2165272067"/>
                        </a:ext>
                      </a:extLst>
                    </a:gridCol>
                    <a:gridCol w="451121">
                      <a:extLst>
                        <a:ext uri="{9D8B030D-6E8A-4147-A177-3AD203B41FA5}">
                          <a16:colId xmlns:a16="http://schemas.microsoft.com/office/drawing/2014/main" val="2205174137"/>
                        </a:ext>
                      </a:extLst>
                    </a:gridCol>
                    <a:gridCol w="451121">
                      <a:extLst>
                        <a:ext uri="{9D8B030D-6E8A-4147-A177-3AD203B41FA5}">
                          <a16:colId xmlns:a16="http://schemas.microsoft.com/office/drawing/2014/main" val="3149540826"/>
                        </a:ext>
                      </a:extLst>
                    </a:gridCol>
                    <a:gridCol w="451121">
                      <a:extLst>
                        <a:ext uri="{9D8B030D-6E8A-4147-A177-3AD203B41FA5}">
                          <a16:colId xmlns:a16="http://schemas.microsoft.com/office/drawing/2014/main" val="4004705110"/>
                        </a:ext>
                      </a:extLst>
                    </a:gridCol>
                    <a:gridCol w="451121">
                      <a:extLst>
                        <a:ext uri="{9D8B030D-6E8A-4147-A177-3AD203B41FA5}">
                          <a16:colId xmlns:a16="http://schemas.microsoft.com/office/drawing/2014/main" val="771042273"/>
                        </a:ext>
                      </a:extLst>
                    </a:gridCol>
                    <a:gridCol w="451121">
                      <a:extLst>
                        <a:ext uri="{9D8B030D-6E8A-4147-A177-3AD203B41FA5}">
                          <a16:colId xmlns:a16="http://schemas.microsoft.com/office/drawing/2014/main" val="644713650"/>
                        </a:ext>
                      </a:extLst>
                    </a:gridCol>
                    <a:gridCol w="451121">
                      <a:extLst>
                        <a:ext uri="{9D8B030D-6E8A-4147-A177-3AD203B41FA5}">
                          <a16:colId xmlns:a16="http://schemas.microsoft.com/office/drawing/2014/main" val="800883863"/>
                        </a:ext>
                      </a:extLst>
                    </a:gridCol>
                    <a:gridCol w="451121">
                      <a:extLst>
                        <a:ext uri="{9D8B030D-6E8A-4147-A177-3AD203B41FA5}">
                          <a16:colId xmlns:a16="http://schemas.microsoft.com/office/drawing/2014/main" val="4127409012"/>
                        </a:ext>
                      </a:extLst>
                    </a:gridCol>
                    <a:gridCol w="451121">
                      <a:extLst>
                        <a:ext uri="{9D8B030D-6E8A-4147-A177-3AD203B41FA5}">
                          <a16:colId xmlns:a16="http://schemas.microsoft.com/office/drawing/2014/main" val="2250699578"/>
                        </a:ext>
                      </a:extLst>
                    </a:gridCol>
                    <a:gridCol w="451121">
                      <a:extLst>
                        <a:ext uri="{9D8B030D-6E8A-4147-A177-3AD203B41FA5}">
                          <a16:colId xmlns:a16="http://schemas.microsoft.com/office/drawing/2014/main" val="398647547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𝟑</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𝟒</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𝟔</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𝟕</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𝒎</m:t>
                                    </m:r>
                                  </m:e>
                                  <m:sub>
                                    <m:r>
                                      <a:rPr lang="en-US" b="1" i="1" smtClean="0">
                                        <a:latin typeface="Cambria Math" panose="02040503050406030204" pitchFamily="18" charset="0"/>
                                      </a:rPr>
                                      <m:t>𝟖</m:t>
                                    </m:r>
                                  </m:sub>
                                </m:sSub>
                              </m:oMath>
                            </m:oMathPara>
                          </a14:m>
                          <a:endParaRPr lang="en-US" dirty="0"/>
                        </a:p>
                      </a:txBody>
                      <a:tcPr/>
                    </a:tc>
                    <a:extLst>
                      <a:ext uri="{0D108BD9-81ED-4DB2-BD59-A6C34878D82A}">
                        <a16:rowId xmlns:a16="http://schemas.microsoft.com/office/drawing/2014/main" val="39035683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6133920"/>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33053493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42387397"/>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631937265"/>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452705552"/>
                      </a:ext>
                    </a:extLst>
                  </a:tr>
                </a:tbl>
              </a:graphicData>
            </a:graphic>
          </p:graphicFrame>
        </mc:Choice>
        <mc:Fallback xmlns="">
          <p:graphicFrame>
            <p:nvGraphicFramePr>
              <p:cNvPr id="7" name="Table 6">
                <a:extLst>
                  <a:ext uri="{FF2B5EF4-FFF2-40B4-BE49-F238E27FC236}">
                    <a16:creationId xmlns:a16="http://schemas.microsoft.com/office/drawing/2014/main" id="{5CB04576-1DAB-1531-15BC-EC37BB0315B8}"/>
                  </a:ext>
                </a:extLst>
              </p:cNvPr>
              <p:cNvGraphicFramePr>
                <a:graphicFrameLocks noGrp="1"/>
              </p:cNvGraphicFramePr>
              <p:nvPr>
                <p:extLst>
                  <p:ext uri="{D42A27DB-BD31-4B8C-83A1-F6EECF244321}">
                    <p14:modId xmlns:p14="http://schemas.microsoft.com/office/powerpoint/2010/main" val="4175625608"/>
                  </p:ext>
                </p:extLst>
              </p:nvPr>
            </p:nvGraphicFramePr>
            <p:xfrm>
              <a:off x="594009" y="907010"/>
              <a:ext cx="5413452" cy="3337560"/>
            </p:xfrm>
            <a:graphic>
              <a:graphicData uri="http://schemas.openxmlformats.org/drawingml/2006/table">
                <a:tbl>
                  <a:tblPr firstRow="1" bandRow="1">
                    <a:tableStyleId>{5C22544A-7EE6-4342-B048-85BDC9FD1C3A}</a:tableStyleId>
                  </a:tblPr>
                  <a:tblGrid>
                    <a:gridCol w="451121">
                      <a:extLst>
                        <a:ext uri="{9D8B030D-6E8A-4147-A177-3AD203B41FA5}">
                          <a16:colId xmlns:a16="http://schemas.microsoft.com/office/drawing/2014/main" val="758618477"/>
                        </a:ext>
                      </a:extLst>
                    </a:gridCol>
                    <a:gridCol w="451121">
                      <a:extLst>
                        <a:ext uri="{9D8B030D-6E8A-4147-A177-3AD203B41FA5}">
                          <a16:colId xmlns:a16="http://schemas.microsoft.com/office/drawing/2014/main" val="1098698035"/>
                        </a:ext>
                      </a:extLst>
                    </a:gridCol>
                    <a:gridCol w="451121">
                      <a:extLst>
                        <a:ext uri="{9D8B030D-6E8A-4147-A177-3AD203B41FA5}">
                          <a16:colId xmlns:a16="http://schemas.microsoft.com/office/drawing/2014/main" val="2165272067"/>
                        </a:ext>
                      </a:extLst>
                    </a:gridCol>
                    <a:gridCol w="451121">
                      <a:extLst>
                        <a:ext uri="{9D8B030D-6E8A-4147-A177-3AD203B41FA5}">
                          <a16:colId xmlns:a16="http://schemas.microsoft.com/office/drawing/2014/main" val="2205174137"/>
                        </a:ext>
                      </a:extLst>
                    </a:gridCol>
                    <a:gridCol w="451121">
                      <a:extLst>
                        <a:ext uri="{9D8B030D-6E8A-4147-A177-3AD203B41FA5}">
                          <a16:colId xmlns:a16="http://schemas.microsoft.com/office/drawing/2014/main" val="3149540826"/>
                        </a:ext>
                      </a:extLst>
                    </a:gridCol>
                    <a:gridCol w="451121">
                      <a:extLst>
                        <a:ext uri="{9D8B030D-6E8A-4147-A177-3AD203B41FA5}">
                          <a16:colId xmlns:a16="http://schemas.microsoft.com/office/drawing/2014/main" val="4004705110"/>
                        </a:ext>
                      </a:extLst>
                    </a:gridCol>
                    <a:gridCol w="451121">
                      <a:extLst>
                        <a:ext uri="{9D8B030D-6E8A-4147-A177-3AD203B41FA5}">
                          <a16:colId xmlns:a16="http://schemas.microsoft.com/office/drawing/2014/main" val="771042273"/>
                        </a:ext>
                      </a:extLst>
                    </a:gridCol>
                    <a:gridCol w="451121">
                      <a:extLst>
                        <a:ext uri="{9D8B030D-6E8A-4147-A177-3AD203B41FA5}">
                          <a16:colId xmlns:a16="http://schemas.microsoft.com/office/drawing/2014/main" val="644713650"/>
                        </a:ext>
                      </a:extLst>
                    </a:gridCol>
                    <a:gridCol w="451121">
                      <a:extLst>
                        <a:ext uri="{9D8B030D-6E8A-4147-A177-3AD203B41FA5}">
                          <a16:colId xmlns:a16="http://schemas.microsoft.com/office/drawing/2014/main" val="800883863"/>
                        </a:ext>
                      </a:extLst>
                    </a:gridCol>
                    <a:gridCol w="451121">
                      <a:extLst>
                        <a:ext uri="{9D8B030D-6E8A-4147-A177-3AD203B41FA5}">
                          <a16:colId xmlns:a16="http://schemas.microsoft.com/office/drawing/2014/main" val="4127409012"/>
                        </a:ext>
                      </a:extLst>
                    </a:gridCol>
                    <a:gridCol w="451121">
                      <a:extLst>
                        <a:ext uri="{9D8B030D-6E8A-4147-A177-3AD203B41FA5}">
                          <a16:colId xmlns:a16="http://schemas.microsoft.com/office/drawing/2014/main" val="2250699578"/>
                        </a:ext>
                      </a:extLst>
                    </a:gridCol>
                    <a:gridCol w="451121">
                      <a:extLst>
                        <a:ext uri="{9D8B030D-6E8A-4147-A177-3AD203B41FA5}">
                          <a16:colId xmlns:a16="http://schemas.microsoft.com/office/drawing/2014/main" val="3986475471"/>
                        </a:ext>
                      </a:extLst>
                    </a:gridCol>
                  </a:tblGrid>
                  <a:tr h="370840">
                    <a:tc>
                      <a:txBody>
                        <a:bodyPr/>
                        <a:lstStyle/>
                        <a:p>
                          <a:endParaRPr lang="en-US"/>
                        </a:p>
                      </a:txBody>
                      <a:tcPr>
                        <a:blipFill>
                          <a:blip r:embed="rId2"/>
                          <a:stretch>
                            <a:fillRect l="-1351" t="-1639" r="-1106757" b="-822951"/>
                          </a:stretch>
                        </a:blipFill>
                      </a:tcPr>
                    </a:tc>
                    <a:tc>
                      <a:txBody>
                        <a:bodyPr/>
                        <a:lstStyle/>
                        <a:p>
                          <a:endParaRPr lang="en-US"/>
                        </a:p>
                      </a:txBody>
                      <a:tcPr>
                        <a:blipFill>
                          <a:blip r:embed="rId2"/>
                          <a:stretch>
                            <a:fillRect l="-101351" t="-1639" r="-1006757" b="-822951"/>
                          </a:stretch>
                        </a:blipFill>
                      </a:tcPr>
                    </a:tc>
                    <a:tc>
                      <a:txBody>
                        <a:bodyPr/>
                        <a:lstStyle/>
                        <a:p>
                          <a:endParaRPr lang="en-US"/>
                        </a:p>
                      </a:txBody>
                      <a:tcPr>
                        <a:blipFill>
                          <a:blip r:embed="rId2"/>
                          <a:stretch>
                            <a:fillRect l="-201351" t="-1639" r="-906757" b="-822951"/>
                          </a:stretch>
                        </a:blipFill>
                      </a:tcPr>
                    </a:tc>
                    <a:tc>
                      <a:txBody>
                        <a:bodyPr/>
                        <a:lstStyle/>
                        <a:p>
                          <a:endParaRPr lang="en-US"/>
                        </a:p>
                      </a:txBody>
                      <a:tcPr>
                        <a:blipFill>
                          <a:blip r:embed="rId2"/>
                          <a:stretch>
                            <a:fillRect l="-301351" t="-1639" r="-806757" b="-822951"/>
                          </a:stretch>
                        </a:blipFill>
                      </a:tcPr>
                    </a:tc>
                    <a:tc>
                      <a:txBody>
                        <a:bodyPr/>
                        <a:lstStyle/>
                        <a:p>
                          <a:endParaRPr lang="en-US"/>
                        </a:p>
                      </a:txBody>
                      <a:tcPr>
                        <a:blipFill>
                          <a:blip r:embed="rId2"/>
                          <a:stretch>
                            <a:fillRect l="-401351" t="-1639" r="-706757" b="-822951"/>
                          </a:stretch>
                        </a:blipFill>
                      </a:tcPr>
                    </a:tc>
                    <a:tc>
                      <a:txBody>
                        <a:bodyPr/>
                        <a:lstStyle/>
                        <a:p>
                          <a:endParaRPr lang="en-US"/>
                        </a:p>
                      </a:txBody>
                      <a:tcPr>
                        <a:blipFill>
                          <a:blip r:embed="rId2"/>
                          <a:stretch>
                            <a:fillRect l="-494667" t="-1639" r="-597333" b="-822951"/>
                          </a:stretch>
                        </a:blipFill>
                      </a:tcPr>
                    </a:tc>
                    <a:tc>
                      <a:txBody>
                        <a:bodyPr/>
                        <a:lstStyle/>
                        <a:p>
                          <a:endParaRPr lang="en-US"/>
                        </a:p>
                      </a:txBody>
                      <a:tcPr>
                        <a:blipFill>
                          <a:blip r:embed="rId2"/>
                          <a:stretch>
                            <a:fillRect l="-602703" t="-1639" r="-505405" b="-822951"/>
                          </a:stretch>
                        </a:blipFill>
                      </a:tcPr>
                    </a:tc>
                    <a:tc>
                      <a:txBody>
                        <a:bodyPr/>
                        <a:lstStyle/>
                        <a:p>
                          <a:endParaRPr lang="en-US"/>
                        </a:p>
                      </a:txBody>
                      <a:tcPr>
                        <a:blipFill>
                          <a:blip r:embed="rId2"/>
                          <a:stretch>
                            <a:fillRect l="-702703" t="-1639" r="-405405" b="-822951"/>
                          </a:stretch>
                        </a:blipFill>
                      </a:tcPr>
                    </a:tc>
                    <a:tc>
                      <a:txBody>
                        <a:bodyPr/>
                        <a:lstStyle/>
                        <a:p>
                          <a:endParaRPr lang="en-US"/>
                        </a:p>
                      </a:txBody>
                      <a:tcPr>
                        <a:blipFill>
                          <a:blip r:embed="rId2"/>
                          <a:stretch>
                            <a:fillRect l="-802703" t="-1639" r="-305405" b="-822951"/>
                          </a:stretch>
                        </a:blipFill>
                      </a:tcPr>
                    </a:tc>
                    <a:tc>
                      <a:txBody>
                        <a:bodyPr/>
                        <a:lstStyle/>
                        <a:p>
                          <a:endParaRPr lang="en-US"/>
                        </a:p>
                      </a:txBody>
                      <a:tcPr>
                        <a:blipFill>
                          <a:blip r:embed="rId2"/>
                          <a:stretch>
                            <a:fillRect l="-902703" t="-1639" r="-205405" b="-822951"/>
                          </a:stretch>
                        </a:blipFill>
                      </a:tcPr>
                    </a:tc>
                    <a:tc>
                      <a:txBody>
                        <a:bodyPr/>
                        <a:lstStyle/>
                        <a:p>
                          <a:endParaRPr lang="en-US"/>
                        </a:p>
                      </a:txBody>
                      <a:tcPr>
                        <a:blipFill>
                          <a:blip r:embed="rId2"/>
                          <a:stretch>
                            <a:fillRect l="-1002703" t="-1639" r="-105405" b="-822951"/>
                          </a:stretch>
                        </a:blipFill>
                      </a:tcPr>
                    </a:tc>
                    <a:tc>
                      <a:txBody>
                        <a:bodyPr/>
                        <a:lstStyle/>
                        <a:p>
                          <a:endParaRPr lang="en-US"/>
                        </a:p>
                      </a:txBody>
                      <a:tcPr>
                        <a:blipFill>
                          <a:blip r:embed="rId2"/>
                          <a:stretch>
                            <a:fillRect l="-1102703" t="-1639" r="-5405" b="-822951"/>
                          </a:stretch>
                        </a:blipFill>
                      </a:tcPr>
                    </a:tc>
                    <a:extLst>
                      <a:ext uri="{0D108BD9-81ED-4DB2-BD59-A6C34878D82A}">
                        <a16:rowId xmlns:a16="http://schemas.microsoft.com/office/drawing/2014/main" val="3903568362"/>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481267464"/>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744864317"/>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6133920"/>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22404416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333053493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442387397"/>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3631937265"/>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452705552"/>
                      </a:ext>
                    </a:extLst>
                  </a:tr>
                </a:tbl>
              </a:graphicData>
            </a:graphic>
          </p:graphicFrame>
        </mc:Fallback>
      </mc:AlternateContent>
      <p:cxnSp>
        <p:nvCxnSpPr>
          <p:cNvPr id="9" name="Straight Arrow Connector 8">
            <a:extLst>
              <a:ext uri="{FF2B5EF4-FFF2-40B4-BE49-F238E27FC236}">
                <a16:creationId xmlns:a16="http://schemas.microsoft.com/office/drawing/2014/main" id="{D6F94823-0420-0BD2-927C-BB4BA133065A}"/>
              </a:ext>
            </a:extLst>
          </p:cNvPr>
          <p:cNvCxnSpPr>
            <a:cxnSpLocks/>
          </p:cNvCxnSpPr>
          <p:nvPr/>
        </p:nvCxnSpPr>
        <p:spPr>
          <a:xfrm flipH="1" flipV="1">
            <a:off x="2275840" y="4353867"/>
            <a:ext cx="132080" cy="423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BCDB26-EC7F-2837-2610-281B8F756EDB}"/>
                  </a:ext>
                </a:extLst>
              </p:cNvPr>
              <p:cNvSpPr txBox="1"/>
              <p:nvPr/>
            </p:nvSpPr>
            <p:spPr>
              <a:xfrm>
                <a:off x="713232" y="4777232"/>
                <a:ext cx="2587503" cy="369332"/>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oMath>
                </a14:m>
                <a:r>
                  <a:rPr lang="en-US" dirty="0"/>
                  <a:t> is a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a14:m>
                <a:endParaRPr lang="en-US" dirty="0"/>
              </a:p>
            </p:txBody>
          </p:sp>
        </mc:Choice>
        <mc:Fallback xmlns="">
          <p:sp>
            <p:nvSpPr>
              <p:cNvPr id="11" name="TextBox 10">
                <a:extLst>
                  <a:ext uri="{FF2B5EF4-FFF2-40B4-BE49-F238E27FC236}">
                    <a16:creationId xmlns:a16="http://schemas.microsoft.com/office/drawing/2014/main" id="{24BCDB26-EC7F-2837-2610-281B8F756EDB}"/>
                  </a:ext>
                </a:extLst>
              </p:cNvPr>
              <p:cNvSpPr txBox="1">
                <a:spLocks noRot="1" noChangeAspect="1" noMove="1" noResize="1" noEditPoints="1" noAdjustHandles="1" noChangeArrowheads="1" noChangeShapeType="1" noTextEdit="1"/>
              </p:cNvSpPr>
              <p:nvPr/>
            </p:nvSpPr>
            <p:spPr>
              <a:xfrm>
                <a:off x="713232" y="4777232"/>
                <a:ext cx="2587503"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3A17F1-B38D-FB6E-723F-AE5A8C787584}"/>
                  </a:ext>
                </a:extLst>
              </p:cNvPr>
              <p:cNvSpPr txBox="1"/>
              <p:nvPr/>
            </p:nvSpPr>
            <p:spPr>
              <a:xfrm>
                <a:off x="3858768" y="4816732"/>
                <a:ext cx="3379195" cy="369332"/>
              </a:xfrm>
              <a:prstGeom prst="rect">
                <a:avLst/>
              </a:prstGeom>
              <a:noFill/>
            </p:spPr>
            <p:txBody>
              <a:bodyPr wrap="none" rtlCol="0">
                <a:spAutoFit/>
              </a:bodyPr>
              <a:lstStyle/>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m:t>
                        </m:r>
                      </m:e>
                    </m:acc>
                  </m:oMath>
                </a14:m>
                <a:r>
                  <a:rPr lang="en-US" dirty="0"/>
                  <a:t> is the disjunction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7</m:t>
                        </m:r>
                      </m:sub>
                    </m:sSub>
                  </m:oMath>
                </a14:m>
                <a:endParaRPr lang="en-US" dirty="0"/>
              </a:p>
            </p:txBody>
          </p:sp>
        </mc:Choice>
        <mc:Fallback xmlns="">
          <p:sp>
            <p:nvSpPr>
              <p:cNvPr id="12" name="TextBox 11">
                <a:extLst>
                  <a:ext uri="{FF2B5EF4-FFF2-40B4-BE49-F238E27FC236}">
                    <a16:creationId xmlns:a16="http://schemas.microsoft.com/office/drawing/2014/main" id="{413A17F1-B38D-FB6E-723F-AE5A8C787584}"/>
                  </a:ext>
                </a:extLst>
              </p:cNvPr>
              <p:cNvSpPr txBox="1">
                <a:spLocks noRot="1" noChangeAspect="1" noMove="1" noResize="1" noEditPoints="1" noAdjustHandles="1" noChangeArrowheads="1" noChangeShapeType="1" noTextEdit="1"/>
              </p:cNvSpPr>
              <p:nvPr/>
            </p:nvSpPr>
            <p:spPr>
              <a:xfrm>
                <a:off x="3858768" y="4816732"/>
                <a:ext cx="3379195" cy="369332"/>
              </a:xfrm>
              <a:prstGeom prst="rect">
                <a:avLst/>
              </a:prstGeom>
              <a:blipFill>
                <a:blip r:embed="rId4"/>
                <a:stretch>
                  <a:fillRect t="-8197" b="-24590"/>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F2E863A9-B2C9-C923-E50F-98B7DBEB2C99}"/>
              </a:ext>
            </a:extLst>
          </p:cNvPr>
          <p:cNvCxnSpPr>
            <a:cxnSpLocks/>
          </p:cNvCxnSpPr>
          <p:nvPr/>
        </p:nvCxnSpPr>
        <p:spPr>
          <a:xfrm flipH="1" flipV="1">
            <a:off x="2439799" y="4387395"/>
            <a:ext cx="2577209" cy="356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CB4A12E-19F0-B235-3234-EE78344A21CC}"/>
                  </a:ext>
                </a:extLst>
              </p:cNvPr>
              <p:cNvSpPr txBox="1"/>
              <p:nvPr/>
            </p:nvSpPr>
            <p:spPr>
              <a:xfrm>
                <a:off x="6419088" y="909052"/>
                <a:ext cx="5145024" cy="92333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each picks a line of the table, and can be expressed as the conjunction that takes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once, negated or not</a:t>
                </a:r>
              </a:p>
            </p:txBody>
          </p:sp>
        </mc:Choice>
        <mc:Fallback xmlns="">
          <p:sp>
            <p:nvSpPr>
              <p:cNvPr id="15" name="TextBox 14">
                <a:extLst>
                  <a:ext uri="{FF2B5EF4-FFF2-40B4-BE49-F238E27FC236}">
                    <a16:creationId xmlns:a16="http://schemas.microsoft.com/office/drawing/2014/main" id="{ACB4A12E-19F0-B235-3234-EE78344A21CC}"/>
                  </a:ext>
                </a:extLst>
              </p:cNvPr>
              <p:cNvSpPr txBox="1">
                <a:spLocks noRot="1" noChangeAspect="1" noMove="1" noResize="1" noEditPoints="1" noAdjustHandles="1" noChangeArrowheads="1" noChangeShapeType="1" noTextEdit="1"/>
              </p:cNvSpPr>
              <p:nvPr/>
            </p:nvSpPr>
            <p:spPr>
              <a:xfrm>
                <a:off x="6419088" y="909052"/>
                <a:ext cx="5145024" cy="923330"/>
              </a:xfrm>
              <a:prstGeom prst="rect">
                <a:avLst/>
              </a:prstGeom>
              <a:blipFill>
                <a:blip r:embed="rId5"/>
                <a:stretch>
                  <a:fillRect l="-948" t="-328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40D9DB-BD40-94DE-E4C7-AEC903D3B444}"/>
                  </a:ext>
                </a:extLst>
              </p:cNvPr>
              <p:cNvSpPr txBox="1"/>
              <p:nvPr/>
            </p:nvSpPr>
            <p:spPr>
              <a:xfrm>
                <a:off x="7051039" y="1936465"/>
                <a:ext cx="2609089" cy="2308324"/>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5</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7</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8</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oMath>
                </a14:m>
                <a:r>
                  <a:rPr lang="en-US" dirty="0"/>
                  <a:t> </a:t>
                </a:r>
              </a:p>
            </p:txBody>
          </p:sp>
        </mc:Choice>
        <mc:Fallback xmlns="">
          <p:sp>
            <p:nvSpPr>
              <p:cNvPr id="16" name="TextBox 15">
                <a:extLst>
                  <a:ext uri="{FF2B5EF4-FFF2-40B4-BE49-F238E27FC236}">
                    <a16:creationId xmlns:a16="http://schemas.microsoft.com/office/drawing/2014/main" id="{1740D9DB-BD40-94DE-E4C7-AEC903D3B444}"/>
                  </a:ext>
                </a:extLst>
              </p:cNvPr>
              <p:cNvSpPr txBox="1">
                <a:spLocks noRot="1" noChangeAspect="1" noMove="1" noResize="1" noEditPoints="1" noAdjustHandles="1" noChangeArrowheads="1" noChangeShapeType="1" noTextEdit="1"/>
              </p:cNvSpPr>
              <p:nvPr/>
            </p:nvSpPr>
            <p:spPr>
              <a:xfrm>
                <a:off x="7051039" y="1936465"/>
                <a:ext cx="2609089" cy="23083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D3B3E0C-34F4-D386-4A35-4F4D03EC7E86}"/>
                  </a:ext>
                </a:extLst>
              </p:cNvPr>
              <p:cNvSpPr txBox="1"/>
              <p:nvPr/>
            </p:nvSpPr>
            <p:spPr>
              <a:xfrm>
                <a:off x="3356263" y="5259092"/>
                <a:ext cx="58681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𝑠</m:t>
                          </m:r>
                        </m:e>
                      </m:acc>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d>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d>
                    </m:oMath>
                  </m:oMathPara>
                </a14:m>
                <a:endParaRPr lang="en-US" dirty="0"/>
              </a:p>
            </p:txBody>
          </p:sp>
        </mc:Choice>
        <mc:Fallback xmlns="">
          <p:sp>
            <p:nvSpPr>
              <p:cNvPr id="17" name="TextBox 16">
                <a:extLst>
                  <a:ext uri="{FF2B5EF4-FFF2-40B4-BE49-F238E27FC236}">
                    <a16:creationId xmlns:a16="http://schemas.microsoft.com/office/drawing/2014/main" id="{CD3B3E0C-34F4-D386-4A35-4F4D03EC7E86}"/>
                  </a:ext>
                </a:extLst>
              </p:cNvPr>
              <p:cNvSpPr txBox="1">
                <a:spLocks noRot="1" noChangeAspect="1" noMove="1" noResize="1" noEditPoints="1" noAdjustHandles="1" noChangeArrowheads="1" noChangeShapeType="1" noTextEdit="1"/>
              </p:cNvSpPr>
              <p:nvPr/>
            </p:nvSpPr>
            <p:spPr>
              <a:xfrm>
                <a:off x="3356263" y="5259092"/>
                <a:ext cx="5868145" cy="369332"/>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1301842-F174-ADC4-A2F2-1D921158676C}"/>
              </a:ext>
            </a:extLst>
          </p:cNvPr>
          <p:cNvSpPr txBox="1"/>
          <p:nvPr/>
        </p:nvSpPr>
        <p:spPr>
          <a:xfrm>
            <a:off x="9660128" y="2314180"/>
            <a:ext cx="1586525" cy="523220"/>
          </a:xfrm>
          <a:prstGeom prst="rect">
            <a:avLst/>
          </a:prstGeom>
          <a:noFill/>
        </p:spPr>
        <p:txBody>
          <a:bodyPr wrap="none" rtlCol="0">
            <a:spAutoFit/>
          </a:bodyPr>
          <a:lstStyle/>
          <a:p>
            <a:r>
              <a:rPr lang="en-US" sz="2800" dirty="0" err="1"/>
              <a:t>minterms</a:t>
            </a:r>
            <a:endParaRPr lang="en-US" sz="2800" dirty="0"/>
          </a:p>
        </p:txBody>
      </p:sp>
      <p:sp>
        <p:nvSpPr>
          <p:cNvPr id="19" name="TextBox 18">
            <a:extLst>
              <a:ext uri="{FF2B5EF4-FFF2-40B4-BE49-F238E27FC236}">
                <a16:creationId xmlns:a16="http://schemas.microsoft.com/office/drawing/2014/main" id="{4485E918-ED14-9ACC-9F93-E42532C5690B}"/>
              </a:ext>
            </a:extLst>
          </p:cNvPr>
          <p:cNvSpPr txBox="1"/>
          <p:nvPr/>
        </p:nvSpPr>
        <p:spPr>
          <a:xfrm>
            <a:off x="4328160" y="5637028"/>
            <a:ext cx="3661708" cy="523220"/>
          </a:xfrm>
          <a:prstGeom prst="rect">
            <a:avLst/>
          </a:prstGeom>
          <a:noFill/>
        </p:spPr>
        <p:txBody>
          <a:bodyPr wrap="none" rtlCol="0">
            <a:spAutoFit/>
          </a:bodyPr>
          <a:lstStyle/>
          <a:p>
            <a:r>
              <a:rPr lang="en-US" sz="2800" dirty="0"/>
              <a:t>disjunctive normal form</a:t>
            </a:r>
          </a:p>
        </p:txBody>
      </p:sp>
    </p:spTree>
    <p:extLst>
      <p:ext uri="{BB962C8B-B14F-4D97-AF65-F5344CB8AC3E}">
        <p14:creationId xmlns:p14="http://schemas.microsoft.com/office/powerpoint/2010/main" val="1289688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BBA1979-E777-6AF1-044F-DCDD1C28C934}"/>
              </a:ext>
            </a:extLst>
          </p:cNvPr>
          <p:cNvGrpSpPr/>
          <p:nvPr/>
        </p:nvGrpSpPr>
        <p:grpSpPr>
          <a:xfrm>
            <a:off x="302894" y="2937282"/>
            <a:ext cx="7853959" cy="1612873"/>
            <a:chOff x="385005" y="468708"/>
            <a:chExt cx="7853959" cy="1612873"/>
          </a:xfrm>
        </p:grpSpPr>
        <p:pic>
          <p:nvPicPr>
            <p:cNvPr id="4" name="Picture 3">
              <a:extLst>
                <a:ext uri="{FF2B5EF4-FFF2-40B4-BE49-F238E27FC236}">
                  <a16:creationId xmlns:a16="http://schemas.microsoft.com/office/drawing/2014/main" id="{D8D9D48D-6BC1-7302-B797-F122FF415FED}"/>
                </a:ext>
              </a:extLst>
            </p:cNvPr>
            <p:cNvPicPr>
              <a:picLocks noChangeAspect="1"/>
            </p:cNvPicPr>
            <p:nvPr/>
          </p:nvPicPr>
          <p:blipFill>
            <a:blip r:embed="rId2"/>
            <a:stretch>
              <a:fillRect/>
            </a:stretch>
          </p:blipFill>
          <p:spPr>
            <a:xfrm>
              <a:off x="385005" y="468708"/>
              <a:ext cx="7853959" cy="692243"/>
            </a:xfrm>
            <a:prstGeom prst="rect">
              <a:avLst/>
            </a:prstGeom>
          </p:spPr>
        </p:pic>
        <p:pic>
          <p:nvPicPr>
            <p:cNvPr id="5" name="Picture 4">
              <a:extLst>
                <a:ext uri="{FF2B5EF4-FFF2-40B4-BE49-F238E27FC236}">
                  <a16:creationId xmlns:a16="http://schemas.microsoft.com/office/drawing/2014/main" id="{24357CE1-137A-FBCF-656C-0B3FE5BDBEA3}"/>
                </a:ext>
              </a:extLst>
            </p:cNvPr>
            <p:cNvPicPr>
              <a:picLocks noChangeAspect="1"/>
            </p:cNvPicPr>
            <p:nvPr/>
          </p:nvPicPr>
          <p:blipFill rotWithShape="1">
            <a:blip r:embed="rId3"/>
            <a:srcRect l="166" t="146"/>
            <a:stretch/>
          </p:blipFill>
          <p:spPr>
            <a:xfrm>
              <a:off x="385005" y="1054608"/>
              <a:ext cx="7853959" cy="1026973"/>
            </a:xfrm>
            <a:prstGeom prst="rect">
              <a:avLst/>
            </a:prstGeom>
          </p:spPr>
        </p:pic>
      </p:grpSp>
      <p:pic>
        <p:nvPicPr>
          <p:cNvPr id="6" name="Picture 5">
            <a:extLst>
              <a:ext uri="{FF2B5EF4-FFF2-40B4-BE49-F238E27FC236}">
                <a16:creationId xmlns:a16="http://schemas.microsoft.com/office/drawing/2014/main" id="{F525EF2E-F09E-F40C-7514-B01FB820D4B9}"/>
              </a:ext>
            </a:extLst>
          </p:cNvPr>
          <p:cNvPicPr>
            <a:picLocks noChangeAspect="1"/>
          </p:cNvPicPr>
          <p:nvPr/>
        </p:nvPicPr>
        <p:blipFill rotWithShape="1">
          <a:blip r:embed="rId4"/>
          <a:srcRect l="206"/>
          <a:stretch/>
        </p:blipFill>
        <p:spPr>
          <a:xfrm>
            <a:off x="302894" y="1017370"/>
            <a:ext cx="8191317" cy="1517413"/>
          </a:xfrm>
          <a:prstGeom prst="rect">
            <a:avLst/>
          </a:prstGeom>
        </p:spPr>
      </p:pic>
      <p:sp>
        <p:nvSpPr>
          <p:cNvPr id="8" name="TextBox 7">
            <a:extLst>
              <a:ext uri="{FF2B5EF4-FFF2-40B4-BE49-F238E27FC236}">
                <a16:creationId xmlns:a16="http://schemas.microsoft.com/office/drawing/2014/main" id="{211B0503-2AE0-7E58-4120-F21FAD72E8B2}"/>
              </a:ext>
            </a:extLst>
          </p:cNvPr>
          <p:cNvSpPr txBox="1"/>
          <p:nvPr/>
        </p:nvSpPr>
        <p:spPr>
          <a:xfrm>
            <a:off x="233657" y="146304"/>
            <a:ext cx="1442896" cy="523220"/>
          </a:xfrm>
          <a:prstGeom prst="rect">
            <a:avLst/>
          </a:prstGeom>
          <a:noFill/>
        </p:spPr>
        <p:txBody>
          <a:bodyPr wrap="none" rtlCol="0">
            <a:spAutoFit/>
          </a:bodyPr>
          <a:lstStyle/>
          <a:p>
            <a:r>
              <a:rPr lang="en-US" sz="2800" dirty="0"/>
              <a:t>Formally</a:t>
            </a:r>
          </a:p>
        </p:txBody>
      </p:sp>
    </p:spTree>
    <p:extLst>
      <p:ext uri="{BB962C8B-B14F-4D97-AF65-F5344CB8AC3E}">
        <p14:creationId xmlns:p14="http://schemas.microsoft.com/office/powerpoint/2010/main" val="3844283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tx1"/>
                    </a:solidFill>
                  </a:rPr>
                  <a:t>The mass of the photon is less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tx1"/>
                    </a:solidFill>
                  </a:rPr>
                  <a:t>The mass of the photon is greater than </a:t>
                </a:r>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smtClean="0">
                            <a:solidFill>
                              <a:schemeClr val="tx1"/>
                            </a:solidFill>
                            <a:latin typeface="Cambria Math" panose="02040503050406030204" pitchFamily="18" charset="0"/>
                          </a:rPr>
                          <m:t>10</m:t>
                        </m:r>
                      </m:e>
                      <m:sup>
                        <m:r>
                          <a:rPr lang="en-US" i="1" smtClean="0">
                            <a:solidFill>
                              <a:schemeClr val="tx1"/>
                            </a:solidFill>
                            <a:latin typeface="Cambria Math" panose="02040503050406030204" pitchFamily="18" charset="0"/>
                          </a:rPr>
                          <m:t>−13</m:t>
                        </m:r>
                      </m:sup>
                    </m:sSup>
                  </m:oMath>
                </a14:m>
                <a:r>
                  <a:rPr lang="en-US" dirty="0">
                    <a:solidFill>
                      <a:schemeClr val="tx1"/>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tx1"/>
                    </a:solidFill>
                  </a:rPr>
                  <a:t>The mass of the photon is greater than or equal to </a:t>
                </a:r>
                <a14:m>
                  <m:oMath xmlns:m="http://schemas.openxmlformats.org/officeDocument/2006/math">
                    <m:r>
                      <a:rPr lang="en-US" b="0" i="1" smtClean="0">
                        <a:solidFill>
                          <a:schemeClr val="tx1"/>
                        </a:solidFill>
                        <a:latin typeface="Cambria Math" panose="02040503050406030204" pitchFamily="18" charset="0"/>
                      </a:rPr>
                      <m:t>0</m:t>
                    </m:r>
                  </m:oMath>
                </a14:m>
                <a:r>
                  <a:rPr lang="en-US" dirty="0">
                    <a:solidFill>
                      <a:schemeClr val="tx1"/>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cxnSp>
        <p:nvCxnSpPr>
          <p:cNvPr id="25" name="Straight Arrow Connector 24">
            <a:extLst>
              <a:ext uri="{FF2B5EF4-FFF2-40B4-BE49-F238E27FC236}">
                <a16:creationId xmlns:a16="http://schemas.microsoft.com/office/drawing/2014/main" id="{39BFDA36-2A8D-6670-B011-B4F6BF640321}"/>
              </a:ext>
            </a:extLst>
          </p:cNvPr>
          <p:cNvCxnSpPr/>
          <p:nvPr/>
        </p:nvCxnSpPr>
        <p:spPr>
          <a:xfrm>
            <a:off x="5138150" y="1805270"/>
            <a:ext cx="641213" cy="2970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87AFC-31F2-D086-6EED-EBD9B70E6C56}"/>
              </a:ext>
            </a:extLst>
          </p:cNvPr>
          <p:cNvSpPr txBox="1"/>
          <p:nvPr/>
        </p:nvSpPr>
        <p:spPr>
          <a:xfrm>
            <a:off x="5555077" y="1744245"/>
            <a:ext cx="827278" cy="307777"/>
          </a:xfrm>
          <a:prstGeom prst="rect">
            <a:avLst/>
          </a:prstGeom>
          <a:noFill/>
        </p:spPr>
        <p:txBody>
          <a:bodyPr wrap="none" rtlCol="0">
            <a:spAutoFit/>
          </a:bodyPr>
          <a:lstStyle/>
          <a:p>
            <a:r>
              <a:rPr lang="en-US" sz="1400" dirty="0">
                <a:solidFill>
                  <a:schemeClr val="accent1"/>
                </a:solidFill>
              </a:rPr>
              <a:t>negation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tx1"/>
                    </a:solidFill>
                  </a:rPr>
                  <a:t>The mass of the electron is </a:t>
                </a:r>
                <a:r>
                  <a:rPr lang="en-US" sz="1800" dirty="0">
                    <a:solidFill>
                      <a:schemeClr val="tx1"/>
                    </a:solidFill>
                  </a:rPr>
                  <a:t>510 </a:t>
                </a:r>
                <a14:m>
                  <m:oMath xmlns:m="http://schemas.openxmlformats.org/officeDocument/2006/math">
                    <m:r>
                      <a:rPr lang="en-US" sz="1800" i="0">
                        <a:solidFill>
                          <a:schemeClr val="tx1"/>
                        </a:solidFill>
                        <a:latin typeface="Cambria Math" panose="02040503050406030204" pitchFamily="18" charset="0"/>
                      </a:rPr>
                      <m:t>±</m:t>
                    </m:r>
                  </m:oMath>
                </a14:m>
                <a:r>
                  <a:rPr lang="en-US" sz="1800" dirty="0">
                    <a:solidFill>
                      <a:schemeClr val="tx1"/>
                    </a:solidFill>
                  </a:rPr>
                  <a:t> 0.5 KeV</a:t>
                </a:r>
                <a:endParaRPr lang="en-US" dirty="0">
                  <a:solidFill>
                    <a:schemeClr val="tx1"/>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2" name="TextBox 41">
            <a:extLst>
              <a:ext uri="{FF2B5EF4-FFF2-40B4-BE49-F238E27FC236}">
                <a16:creationId xmlns:a16="http://schemas.microsoft.com/office/drawing/2014/main" id="{8515DA72-9C21-E0B4-9A41-00D86417F4AC}"/>
              </a:ext>
            </a:extLst>
          </p:cNvPr>
          <p:cNvSpPr txBox="1"/>
          <p:nvPr/>
        </p:nvSpPr>
        <p:spPr>
          <a:xfrm>
            <a:off x="7297445" y="4117791"/>
            <a:ext cx="990977" cy="307777"/>
          </a:xfrm>
          <a:prstGeom prst="rect">
            <a:avLst/>
          </a:prstGeom>
          <a:noFill/>
        </p:spPr>
        <p:txBody>
          <a:bodyPr wrap="none" rtlCol="0">
            <a:spAutoFit/>
          </a:bodyPr>
          <a:lstStyle/>
          <a:p>
            <a:r>
              <a:rPr lang="en-US" sz="1400" dirty="0">
                <a:solidFill>
                  <a:schemeClr val="accent1"/>
                </a:solidFill>
              </a:rPr>
              <a:t>disjunction</a:t>
            </a:r>
          </a:p>
        </p:txBody>
      </p:sp>
      <p:cxnSp>
        <p:nvCxnSpPr>
          <p:cNvPr id="44" name="Straight Arrow Connector 43">
            <a:extLst>
              <a:ext uri="{FF2B5EF4-FFF2-40B4-BE49-F238E27FC236}">
                <a16:creationId xmlns:a16="http://schemas.microsoft.com/office/drawing/2014/main" id="{26D20206-5D94-2338-C1DB-28ABB394786A}"/>
              </a:ext>
            </a:extLst>
          </p:cNvPr>
          <p:cNvCxnSpPr>
            <a:stCxn id="6" idx="3"/>
            <a:endCxn id="42" idx="1"/>
          </p:cNvCxnSpPr>
          <p:nvPr/>
        </p:nvCxnSpPr>
        <p:spPr>
          <a:xfrm>
            <a:off x="7038349" y="4160357"/>
            <a:ext cx="259096" cy="11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927C2-9F20-FD0E-9340-4206DD655CA2}"/>
              </a:ext>
            </a:extLst>
          </p:cNvPr>
          <p:cNvCxnSpPr/>
          <p:nvPr/>
        </p:nvCxnSpPr>
        <p:spPr>
          <a:xfrm flipH="1">
            <a:off x="4436981" y="4423500"/>
            <a:ext cx="2931485" cy="28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D4BDDB-666C-8FA6-C6DD-F391303A8FE4}"/>
              </a:ext>
            </a:extLst>
          </p:cNvPr>
          <p:cNvCxnSpPr/>
          <p:nvPr/>
        </p:nvCxnSpPr>
        <p:spPr>
          <a:xfrm>
            <a:off x="7596278" y="4453884"/>
            <a:ext cx="0" cy="2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763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Verifiable statements</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6998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FB66CA8-AC77-0570-9368-B49DDD3B89A4}"/>
                  </a:ext>
                </a:extLst>
              </p:cNvPr>
              <p:cNvSpPr txBox="1">
                <a:spLocks/>
              </p:cNvSpPr>
              <p:nvPr/>
            </p:nvSpPr>
            <p:spPr>
              <a:xfrm>
                <a:off x="103955" y="270649"/>
                <a:ext cx="11984090" cy="49682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Not “verifiable statements”</a:t>
                </a:r>
              </a:p>
              <a:p>
                <a:pPr marL="457200" lvl="1" indent="0">
                  <a:buFont typeface="Arial" panose="020B0604020202020204" pitchFamily="34" charset="0"/>
                  <a:buNone/>
                </a:pPr>
                <a:r>
                  <a:rPr lang="en-US" dirty="0"/>
                  <a:t>Chocolate tastes good (not universal)</a:t>
                </a:r>
              </a:p>
              <a:p>
                <a:pPr marL="457200" lvl="1" indent="0">
                  <a:buFont typeface="Arial" panose="020B0604020202020204" pitchFamily="34" charset="0"/>
                  <a:buNone/>
                </a:pPr>
                <a:r>
                  <a:rPr lang="en-US" dirty="0"/>
                  <a:t>It is immoral to kill one person to save ten (not universal and/or evidence based)</a:t>
                </a:r>
              </a:p>
              <a:p>
                <a:pPr marL="457200" lvl="1" indent="0">
                  <a:buFont typeface="Arial" panose="020B0604020202020204" pitchFamily="34" charset="0"/>
                  <a:buNone/>
                </a:pPr>
                <a:r>
                  <a:rPr lang="en-US" dirty="0"/>
                  <a:t>The number 4 is prime (not evidence based)</a:t>
                </a:r>
              </a:p>
              <a:p>
                <a:pPr marL="457200" lvl="1" indent="0">
                  <a:buFont typeface="Arial" panose="020B0604020202020204" pitchFamily="34" charset="0"/>
                  <a:buNone/>
                </a:pPr>
                <a:r>
                  <a:rPr lang="en-US" dirty="0"/>
                  <a:t>This statement is false (not non-contradictory)</a:t>
                </a:r>
              </a:p>
              <a:p>
                <a:pPr marL="457200" lvl="1" indent="0">
                  <a:buFont typeface="Arial" panose="020B0604020202020204" pitchFamily="34" charset="0"/>
                  <a:buNone/>
                </a:pPr>
                <a:r>
                  <a:rPr lang="en-US" dirty="0"/>
                  <a:t>The mass of the photon is exactly </a:t>
                </a:r>
                <a14:m>
                  <m:oMath xmlns:m="http://schemas.openxmlformats.org/officeDocument/2006/math">
                    <m:r>
                      <a:rPr lang="en-US" i="1" smtClean="0">
                        <a:latin typeface="Cambria Math" panose="02040503050406030204" pitchFamily="18" charset="0"/>
                      </a:rPr>
                      <m:t>0</m:t>
                    </m:r>
                  </m:oMath>
                </a14:m>
                <a:r>
                  <a:rPr lang="en-US" dirty="0"/>
                  <a:t> eV (not verifiable due to infinite precision)</a:t>
                </a:r>
              </a:p>
              <a:p>
                <a:pPr marL="0" indent="0">
                  <a:buFont typeface="Arial" panose="020B0604020202020204" pitchFamily="34" charset="0"/>
                  <a:buNone/>
                </a:pPr>
                <a:r>
                  <a:rPr lang="en-US" dirty="0"/>
                  <a:t>“Verifiable statements”</a:t>
                </a:r>
              </a:p>
              <a:p>
                <a:pPr marL="457200" lvl="1" indent="0">
                  <a:buFont typeface="Arial" panose="020B0604020202020204" pitchFamily="34" charset="0"/>
                  <a:buNone/>
                </a:pPr>
                <a:r>
                  <a:rPr lang="en-US" dirty="0"/>
                  <a:t>The mass of the photon is less than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a:p>
                <a:pPr marL="457200" lvl="1" indent="0">
                  <a:buFont typeface="Arial" panose="020B0604020202020204" pitchFamily="34" charset="0"/>
                  <a:buNone/>
                </a:pPr>
                <a:r>
                  <a:rPr lang="en-US" dirty="0"/>
                  <a:t>If the height of the mercury column is between 24 and 25 millimeters then its temperature is between 24 and 25 Celsius</a:t>
                </a:r>
              </a:p>
              <a:p>
                <a:pPr marL="457200" lvl="1" indent="0">
                  <a:buFont typeface="Arial" panose="020B0604020202020204" pitchFamily="34" charset="0"/>
                  <a:buNone/>
                </a:pPr>
                <a:r>
                  <a:rPr lang="en-US" dirty="0"/>
                  <a:t>If I take </a:t>
                </a:r>
                <a14:m>
                  <m:oMath xmlns:m="http://schemas.openxmlformats.org/officeDocument/2006/math">
                    <m:r>
                      <a:rPr lang="en-US" smtClean="0">
                        <a:latin typeface="Cambria Math" panose="02040503050406030204" pitchFamily="18" charset="0"/>
                      </a:rPr>
                      <m:t>2</m:t>
                    </m:r>
                    <m:r>
                      <a:rPr lang="en-US" i="1" smtClean="0">
                        <a:latin typeface="Cambria Math" panose="02040503050406030204" pitchFamily="18" charset="0"/>
                      </a:rPr>
                      <m:t>±0.01</m:t>
                    </m:r>
                  </m:oMath>
                </a14:m>
                <a:r>
                  <a:rPr lang="en-US" dirty="0"/>
                  <a:t> Kg of Sodium-24 and wait </a:t>
                </a:r>
                <a14:m>
                  <m:oMath xmlns:m="http://schemas.openxmlformats.org/officeDocument/2006/math">
                    <m:r>
                      <a:rPr lang="en-US" i="1" smtClean="0">
                        <a:latin typeface="Cambria Math" panose="02040503050406030204" pitchFamily="18" charset="0"/>
                      </a:rPr>
                      <m:t>15±0.01</m:t>
                    </m:r>
                  </m:oMath>
                </a14:m>
                <a:r>
                  <a:rPr lang="en-US" dirty="0"/>
                  <a:t> hours</a:t>
                </a:r>
                <a:br>
                  <a:rPr lang="en-US" dirty="0"/>
                </a:br>
                <a:r>
                  <a:rPr lang="en-US" dirty="0"/>
                  <a:t>there will be only </a:t>
                </a:r>
                <a14:m>
                  <m:oMath xmlns:m="http://schemas.openxmlformats.org/officeDocument/2006/math">
                    <m:r>
                      <a:rPr lang="en-US" dirty="0">
                        <a:latin typeface="Cambria Math" panose="02040503050406030204" pitchFamily="18" charset="0"/>
                      </a:rPr>
                      <m:t>1</m:t>
                    </m:r>
                    <m:r>
                      <a:rPr lang="en-US" i="1">
                        <a:latin typeface="Cambria Math" panose="02040503050406030204" pitchFamily="18" charset="0"/>
                      </a:rPr>
                      <m:t>±0.01</m:t>
                    </m:r>
                  </m:oMath>
                </a14:m>
                <a:r>
                  <a:rPr lang="en-US" dirty="0"/>
                  <a:t> Kg left</a:t>
                </a:r>
              </a:p>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9FB66CA8-AC77-0570-9368-B49DDD3B89A4}"/>
                  </a:ext>
                </a:extLst>
              </p:cNvPr>
              <p:cNvSpPr txBox="1">
                <a:spLocks noRot="1" noChangeAspect="1" noMove="1" noResize="1" noEditPoints="1" noAdjustHandles="1" noChangeArrowheads="1" noChangeShapeType="1" noTextEdit="1"/>
              </p:cNvSpPr>
              <p:nvPr/>
            </p:nvSpPr>
            <p:spPr>
              <a:xfrm>
                <a:off x="103955" y="270649"/>
                <a:ext cx="11984090" cy="4968248"/>
              </a:xfrm>
              <a:prstGeom prst="rect">
                <a:avLst/>
              </a:prstGeom>
              <a:blipFill>
                <a:blip r:embed="rId2"/>
                <a:stretch>
                  <a:fillRect l="-1017" t="-1963" r="-15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7631178-EDEA-D346-9946-A3895CC756E2}"/>
              </a:ext>
            </a:extLst>
          </p:cNvPr>
          <p:cNvSpPr txBox="1"/>
          <p:nvPr/>
        </p:nvSpPr>
        <p:spPr>
          <a:xfrm>
            <a:off x="522783" y="5333970"/>
            <a:ext cx="8808079" cy="1077218"/>
          </a:xfrm>
          <a:prstGeom prst="rect">
            <a:avLst/>
          </a:prstGeom>
          <a:noFill/>
        </p:spPr>
        <p:txBody>
          <a:bodyPr wrap="square" rtlCol="0">
            <a:spAutoFit/>
          </a:bodyPr>
          <a:lstStyle/>
          <a:p>
            <a:r>
              <a:rPr lang="en-US" sz="3200" dirty="0">
                <a:solidFill>
                  <a:schemeClr val="accent6">
                    <a:lumMod val="75000"/>
                  </a:schemeClr>
                </a:solidFill>
              </a:rPr>
              <a:t>A scientific theory needs “at least” the concept of a verifiable statement: good primitive notion</a:t>
            </a:r>
          </a:p>
        </p:txBody>
      </p:sp>
    </p:spTree>
    <p:extLst>
      <p:ext uri="{BB962C8B-B14F-4D97-AF65-F5344CB8AC3E}">
        <p14:creationId xmlns:p14="http://schemas.microsoft.com/office/powerpoint/2010/main" val="2682929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AE6C2-08A1-293A-6524-3DAC1776D6D2}"/>
              </a:ext>
            </a:extLst>
          </p:cNvPr>
          <p:cNvPicPr>
            <a:picLocks noChangeAspect="1"/>
          </p:cNvPicPr>
          <p:nvPr/>
        </p:nvPicPr>
        <p:blipFill rotWithShape="1">
          <a:blip r:embed="rId2"/>
          <a:srcRect l="251" t="10074" r="343" b="1724"/>
          <a:stretch/>
        </p:blipFill>
        <p:spPr>
          <a:xfrm>
            <a:off x="304801" y="300228"/>
            <a:ext cx="9442703" cy="2242680"/>
          </a:xfrm>
          <a:prstGeom prst="rect">
            <a:avLst/>
          </a:prstGeom>
        </p:spPr>
      </p:pic>
      <p:sp>
        <p:nvSpPr>
          <p:cNvPr id="6" name="TextBox 5">
            <a:extLst>
              <a:ext uri="{FF2B5EF4-FFF2-40B4-BE49-F238E27FC236}">
                <a16:creationId xmlns:a16="http://schemas.microsoft.com/office/drawing/2014/main" id="{E39DCF5C-3674-C9C6-FC36-3F396D51A4A7}"/>
              </a:ext>
            </a:extLst>
          </p:cNvPr>
          <p:cNvSpPr txBox="1"/>
          <p:nvPr/>
        </p:nvSpPr>
        <p:spPr>
          <a:xfrm>
            <a:off x="304800" y="2781779"/>
            <a:ext cx="10450168" cy="461665"/>
          </a:xfrm>
          <a:prstGeom prst="rect">
            <a:avLst/>
          </a:prstGeom>
          <a:noFill/>
        </p:spPr>
        <p:txBody>
          <a:bodyPr wrap="none" rtlCol="0">
            <a:spAutoFit/>
          </a:bodyPr>
          <a:lstStyle/>
          <a:p>
            <a:r>
              <a:rPr lang="en-US" sz="2400" dirty="0">
                <a:solidFill>
                  <a:schemeClr val="accent6">
                    <a:lumMod val="75000"/>
                  </a:schemeClr>
                </a:solidFill>
              </a:rPr>
              <a:t>New axiom to bring in the idea that some statements are experimentally verifiable</a:t>
            </a:r>
          </a:p>
        </p:txBody>
      </p:sp>
      <mc:AlternateContent xmlns:mc="http://schemas.openxmlformats.org/markup-compatibility/2006" xmlns:a14="http://schemas.microsoft.com/office/drawing/2010/main">
        <mc:Choice Requires="a14">
          <p:graphicFrame>
            <p:nvGraphicFramePr>
              <p:cNvPr id="7" name="Table 52">
                <a:extLst>
                  <a:ext uri="{FF2B5EF4-FFF2-40B4-BE49-F238E27FC236}">
                    <a16:creationId xmlns:a16="http://schemas.microsoft.com/office/drawing/2014/main" id="{B5CC7F82-B8A0-0678-D25E-8E9D75C35E80}"/>
                  </a:ext>
                </a:extLst>
              </p:cNvPr>
              <p:cNvGraphicFramePr>
                <a:graphicFrameLocks noGrp="1"/>
              </p:cNvGraphicFramePr>
              <p:nvPr/>
            </p:nvGraphicFramePr>
            <p:xfrm>
              <a:off x="1419906" y="3903517"/>
              <a:ext cx="2220608" cy="15240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𝑒</m:t>
                                </m:r>
                              </m:oMath>
                            </m:oMathPara>
                          </a14:m>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269155">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7" name="Table 52">
                <a:extLst>
                  <a:ext uri="{FF2B5EF4-FFF2-40B4-BE49-F238E27FC236}">
                    <a16:creationId xmlns:a16="http://schemas.microsoft.com/office/drawing/2014/main" id="{B5CC7F82-B8A0-0678-D25E-8E9D75C35E80}"/>
                  </a:ext>
                </a:extLst>
              </p:cNvPr>
              <p:cNvGraphicFramePr>
                <a:graphicFrameLocks noGrp="1"/>
              </p:cNvGraphicFramePr>
              <p:nvPr/>
            </p:nvGraphicFramePr>
            <p:xfrm>
              <a:off x="1419906" y="3903517"/>
              <a:ext cx="2220608" cy="15240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30480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67273"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685" r="-322" b="-422000"/>
                          </a:stretch>
                        </a:blipFill>
                      </a:tcPr>
                    </a:tc>
                    <a:extLst>
                      <a:ext uri="{0D108BD9-81ED-4DB2-BD59-A6C34878D82A}">
                        <a16:rowId xmlns:a16="http://schemas.microsoft.com/office/drawing/2014/main" val="3648586678"/>
                      </a:ext>
                    </a:extLst>
                  </a:tr>
                  <a:tr h="304800">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0480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304800">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0480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
        <p:nvSpPr>
          <p:cNvPr id="16" name="TextBox 15">
            <a:extLst>
              <a:ext uri="{FF2B5EF4-FFF2-40B4-BE49-F238E27FC236}">
                <a16:creationId xmlns:a16="http://schemas.microsoft.com/office/drawing/2014/main" id="{0BCD2086-0E02-2BED-1B33-7D4F4B01AB60}"/>
              </a:ext>
            </a:extLst>
          </p:cNvPr>
          <p:cNvSpPr txBox="1"/>
          <p:nvPr/>
        </p:nvSpPr>
        <p:spPr>
          <a:xfrm>
            <a:off x="371856" y="3352050"/>
            <a:ext cx="1140762" cy="369332"/>
          </a:xfrm>
          <a:prstGeom prst="rect">
            <a:avLst/>
          </a:prstGeom>
          <a:noFill/>
        </p:spPr>
        <p:txBody>
          <a:bodyPr wrap="none" rtlCol="0">
            <a:spAutoFit/>
          </a:bodyPr>
          <a:lstStyle/>
          <a:p>
            <a:r>
              <a:rPr lang="en-US" dirty="0"/>
              <a:t>statement</a:t>
            </a:r>
          </a:p>
        </p:txBody>
      </p:sp>
      <p:sp>
        <p:nvSpPr>
          <p:cNvPr id="17" name="TextBox 16">
            <a:extLst>
              <a:ext uri="{FF2B5EF4-FFF2-40B4-BE49-F238E27FC236}">
                <a16:creationId xmlns:a16="http://schemas.microsoft.com/office/drawing/2014/main" id="{F3F5836F-8B0D-A44A-5C7E-7B4EDE7E179F}"/>
              </a:ext>
            </a:extLst>
          </p:cNvPr>
          <p:cNvSpPr txBox="1"/>
          <p:nvPr/>
        </p:nvSpPr>
        <p:spPr>
          <a:xfrm>
            <a:off x="2652559" y="3352050"/>
            <a:ext cx="1830309" cy="369332"/>
          </a:xfrm>
          <a:prstGeom prst="rect">
            <a:avLst/>
          </a:prstGeom>
          <a:noFill/>
        </p:spPr>
        <p:txBody>
          <a:bodyPr wrap="none" rtlCol="0">
            <a:spAutoFit/>
          </a:bodyPr>
          <a:lstStyle/>
          <a:p>
            <a:r>
              <a:rPr lang="en-US" dirty="0"/>
              <a:t>experimental test</a:t>
            </a:r>
          </a:p>
        </p:txBody>
      </p:sp>
      <p:cxnSp>
        <p:nvCxnSpPr>
          <p:cNvPr id="19" name="Straight Arrow Connector 18">
            <a:extLst>
              <a:ext uri="{FF2B5EF4-FFF2-40B4-BE49-F238E27FC236}">
                <a16:creationId xmlns:a16="http://schemas.microsoft.com/office/drawing/2014/main" id="{4AE878A7-A288-50F1-AEB3-0C3B584D5C05}"/>
              </a:ext>
            </a:extLst>
          </p:cNvPr>
          <p:cNvCxnSpPr/>
          <p:nvPr/>
        </p:nvCxnSpPr>
        <p:spPr>
          <a:xfrm>
            <a:off x="1225296" y="3721382"/>
            <a:ext cx="287322" cy="289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D0A6FB-8C05-4C49-807A-BA8ED1F3D324}"/>
              </a:ext>
            </a:extLst>
          </p:cNvPr>
          <p:cNvCxnSpPr/>
          <p:nvPr/>
        </p:nvCxnSpPr>
        <p:spPr>
          <a:xfrm flipH="1">
            <a:off x="2731008" y="3680920"/>
            <a:ext cx="225552" cy="30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C9933C-4B2A-17B1-DC98-7806308A9D67}"/>
              </a:ext>
            </a:extLst>
          </p:cNvPr>
          <p:cNvSpPr txBox="1"/>
          <p:nvPr/>
        </p:nvSpPr>
        <p:spPr>
          <a:xfrm>
            <a:off x="426719" y="5573076"/>
            <a:ext cx="4189143" cy="461665"/>
          </a:xfrm>
          <a:prstGeom prst="rect">
            <a:avLst/>
          </a:prstGeom>
          <a:noFill/>
        </p:spPr>
        <p:txBody>
          <a:bodyPr wrap="square" rtlCol="0">
            <a:spAutoFit/>
          </a:bodyPr>
          <a:lstStyle/>
          <a:p>
            <a:r>
              <a:rPr lang="en-US" sz="2400" dirty="0">
                <a:solidFill>
                  <a:srgbClr val="C00000"/>
                </a:solidFill>
              </a:rPr>
              <a:t>Tests may or may not terminate</a:t>
            </a:r>
          </a:p>
        </p:txBody>
      </p:sp>
      <p:sp>
        <p:nvSpPr>
          <p:cNvPr id="23" name="TextBox 22">
            <a:extLst>
              <a:ext uri="{FF2B5EF4-FFF2-40B4-BE49-F238E27FC236}">
                <a16:creationId xmlns:a16="http://schemas.microsoft.com/office/drawing/2014/main" id="{10F6DFEB-C1F2-B362-496D-5283135419DD}"/>
              </a:ext>
            </a:extLst>
          </p:cNvPr>
          <p:cNvSpPr txBox="1"/>
          <p:nvPr/>
        </p:nvSpPr>
        <p:spPr>
          <a:xfrm>
            <a:off x="4780455" y="3303352"/>
            <a:ext cx="4891182" cy="1200329"/>
          </a:xfrm>
          <a:prstGeom prst="rect">
            <a:avLst/>
          </a:prstGeom>
          <a:noFill/>
        </p:spPr>
        <p:txBody>
          <a:bodyPr wrap="square" rtlCol="0">
            <a:spAutoFit/>
          </a:bodyPr>
          <a:lstStyle/>
          <a:p>
            <a:r>
              <a:rPr lang="en-US" sz="2400" dirty="0"/>
              <a:t>Statements are verifiable if there is a test that always terminates successfully if the statement is true</a:t>
            </a:r>
          </a:p>
        </p:txBody>
      </p:sp>
      <mc:AlternateContent xmlns:mc="http://schemas.openxmlformats.org/markup-compatibility/2006" xmlns:a14="http://schemas.microsoft.com/office/drawing/2010/main">
        <mc:Choice Requires="a14">
          <p:graphicFrame>
            <p:nvGraphicFramePr>
              <p:cNvPr id="4" name="Table 52">
                <a:extLst>
                  <a:ext uri="{FF2B5EF4-FFF2-40B4-BE49-F238E27FC236}">
                    <a16:creationId xmlns:a16="http://schemas.microsoft.com/office/drawing/2014/main" id="{416351FD-A03E-CF40-58D6-A81D55311B5A}"/>
                  </a:ext>
                </a:extLst>
              </p:cNvPr>
              <p:cNvGraphicFramePr>
                <a:graphicFrameLocks noGrp="1"/>
              </p:cNvGraphicFramePr>
              <p:nvPr>
                <p:extLst>
                  <p:ext uri="{D42A27DB-BD31-4B8C-83A1-F6EECF244321}">
                    <p14:modId xmlns:p14="http://schemas.microsoft.com/office/powerpoint/2010/main" val="1430812837"/>
                  </p:ext>
                </p:extLst>
              </p:nvPr>
            </p:nvGraphicFramePr>
            <p:xfrm>
              <a:off x="5931818" y="4673817"/>
              <a:ext cx="2220608" cy="12192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𝑒</m:t>
                                </m:r>
                              </m:oMath>
                            </m:oMathPara>
                          </a14:m>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4" name="Table 52">
                <a:extLst>
                  <a:ext uri="{FF2B5EF4-FFF2-40B4-BE49-F238E27FC236}">
                    <a16:creationId xmlns:a16="http://schemas.microsoft.com/office/drawing/2014/main" id="{416351FD-A03E-CF40-58D6-A81D55311B5A}"/>
                  </a:ext>
                </a:extLst>
              </p:cNvPr>
              <p:cNvGraphicFramePr>
                <a:graphicFrameLocks noGrp="1"/>
              </p:cNvGraphicFramePr>
              <p:nvPr>
                <p:extLst>
                  <p:ext uri="{D42A27DB-BD31-4B8C-83A1-F6EECF244321}">
                    <p14:modId xmlns:p14="http://schemas.microsoft.com/office/powerpoint/2010/main" val="1430812837"/>
                  </p:ext>
                </p:extLst>
              </p:nvPr>
            </p:nvGraphicFramePr>
            <p:xfrm>
              <a:off x="5931818" y="4673817"/>
              <a:ext cx="2220608" cy="1219200"/>
            </p:xfrm>
            <a:graphic>
              <a:graphicData uri="http://schemas.openxmlformats.org/drawingml/2006/table">
                <a:tbl>
                  <a:tblPr firstRow="1" bandRow="1">
                    <a:tableStyleId>{2D5ABB26-0587-4C30-8999-92F81FD0307C}</a:tableStyleId>
                  </a:tblPr>
                  <a:tblGrid>
                    <a:gridCol w="331633">
                      <a:extLst>
                        <a:ext uri="{9D8B030D-6E8A-4147-A177-3AD203B41FA5}">
                          <a16:colId xmlns:a16="http://schemas.microsoft.com/office/drawing/2014/main" val="3919644959"/>
                        </a:ext>
                      </a:extLst>
                    </a:gridCol>
                    <a:gridCol w="1888975">
                      <a:extLst>
                        <a:ext uri="{9D8B030D-6E8A-4147-A177-3AD203B41FA5}">
                          <a16:colId xmlns:a16="http://schemas.microsoft.com/office/drawing/2014/main" val="3379705832"/>
                        </a:ext>
                      </a:extLst>
                    </a:gridCol>
                  </a:tblGrid>
                  <a:tr h="30480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r="-565455" b="-3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17742" r="-323" b="-322000"/>
                          </a:stretch>
                        </a:blipFill>
                      </a:tcPr>
                    </a:tc>
                    <a:extLst>
                      <a:ext uri="{0D108BD9-81ED-4DB2-BD59-A6C34878D82A}">
                        <a16:rowId xmlns:a16="http://schemas.microsoft.com/office/drawing/2014/main" val="3648586678"/>
                      </a:ext>
                    </a:extLst>
                  </a:tr>
                  <a:tr h="304800">
                    <a:tc>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1400" dirty="0">
                              <a:solidFill>
                                <a:schemeClr val="accent6"/>
                              </a:solidFill>
                            </a:rPr>
                            <a:t>SUCCESS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04800">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0480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Tree>
    <p:extLst>
      <p:ext uri="{BB962C8B-B14F-4D97-AF65-F5344CB8AC3E}">
        <p14:creationId xmlns:p14="http://schemas.microsoft.com/office/powerpoint/2010/main" val="41801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AE6C2-08A1-293A-6524-3DAC1776D6D2}"/>
              </a:ext>
            </a:extLst>
          </p:cNvPr>
          <p:cNvPicPr>
            <a:picLocks noChangeAspect="1"/>
          </p:cNvPicPr>
          <p:nvPr/>
        </p:nvPicPr>
        <p:blipFill rotWithShape="1">
          <a:blip r:embed="rId2"/>
          <a:srcRect l="251" t="10074" r="343" b="1724"/>
          <a:stretch/>
        </p:blipFill>
        <p:spPr>
          <a:xfrm>
            <a:off x="304801" y="300228"/>
            <a:ext cx="9442703" cy="2242680"/>
          </a:xfrm>
          <a:prstGeom prst="rect">
            <a:avLst/>
          </a:prstGeom>
        </p:spPr>
      </p:pic>
      <p:sp>
        <p:nvSpPr>
          <p:cNvPr id="23" name="TextBox 22">
            <a:extLst>
              <a:ext uri="{FF2B5EF4-FFF2-40B4-BE49-F238E27FC236}">
                <a16:creationId xmlns:a16="http://schemas.microsoft.com/office/drawing/2014/main" id="{10F6DFEB-C1F2-B362-496D-5283135419DD}"/>
              </a:ext>
            </a:extLst>
          </p:cNvPr>
          <p:cNvSpPr txBox="1"/>
          <p:nvPr/>
        </p:nvSpPr>
        <p:spPr>
          <a:xfrm>
            <a:off x="505968" y="2762774"/>
            <a:ext cx="7264168" cy="461665"/>
          </a:xfrm>
          <a:prstGeom prst="rect">
            <a:avLst/>
          </a:prstGeom>
          <a:noFill/>
        </p:spPr>
        <p:txBody>
          <a:bodyPr wrap="none" rtlCol="0">
            <a:spAutoFit/>
          </a:bodyPr>
          <a:lstStyle/>
          <a:p>
            <a:r>
              <a:rPr lang="en-US" sz="2400" dirty="0">
                <a:solidFill>
                  <a:schemeClr val="accent6">
                    <a:lumMod val="75000"/>
                  </a:schemeClr>
                </a:solidFill>
              </a:rPr>
              <a:t>The tests are not objects in the mathematical framework</a:t>
            </a:r>
          </a:p>
        </p:txBody>
      </p:sp>
      <p:sp>
        <p:nvSpPr>
          <p:cNvPr id="24" name="TextBox 23">
            <a:extLst>
              <a:ext uri="{FF2B5EF4-FFF2-40B4-BE49-F238E27FC236}">
                <a16:creationId xmlns:a16="http://schemas.microsoft.com/office/drawing/2014/main" id="{9FEE1C30-C603-497F-C93E-0E1C7575AF88}"/>
              </a:ext>
            </a:extLst>
          </p:cNvPr>
          <p:cNvSpPr txBox="1"/>
          <p:nvPr/>
        </p:nvSpPr>
        <p:spPr>
          <a:xfrm>
            <a:off x="1042416" y="3299266"/>
            <a:ext cx="6583680" cy="707886"/>
          </a:xfrm>
          <a:prstGeom prst="rect">
            <a:avLst/>
          </a:prstGeom>
          <a:noFill/>
        </p:spPr>
        <p:txBody>
          <a:bodyPr wrap="square" rtlCol="0">
            <a:spAutoFit/>
          </a:bodyPr>
          <a:lstStyle/>
          <a:p>
            <a:r>
              <a:rPr lang="en-US" sz="2000" dirty="0"/>
              <a:t>Defining tests formally is cumbersome</a:t>
            </a:r>
          </a:p>
          <a:p>
            <a:r>
              <a:rPr lang="en-US" sz="2000" dirty="0"/>
              <a:t>Capturing which statements are verifiable is enough</a:t>
            </a:r>
          </a:p>
        </p:txBody>
      </p:sp>
      <p:sp>
        <p:nvSpPr>
          <p:cNvPr id="25" name="TextBox 24">
            <a:extLst>
              <a:ext uri="{FF2B5EF4-FFF2-40B4-BE49-F238E27FC236}">
                <a16:creationId xmlns:a16="http://schemas.microsoft.com/office/drawing/2014/main" id="{F528B98B-1240-1589-2769-B3857E2206A9}"/>
              </a:ext>
            </a:extLst>
          </p:cNvPr>
          <p:cNvSpPr txBox="1"/>
          <p:nvPr/>
        </p:nvSpPr>
        <p:spPr>
          <a:xfrm>
            <a:off x="505968" y="4192440"/>
            <a:ext cx="8018221" cy="461665"/>
          </a:xfrm>
          <a:prstGeom prst="rect">
            <a:avLst/>
          </a:prstGeom>
          <a:noFill/>
        </p:spPr>
        <p:txBody>
          <a:bodyPr wrap="none" rtlCol="0">
            <a:spAutoFit/>
          </a:bodyPr>
          <a:lstStyle/>
          <a:p>
            <a:r>
              <a:rPr lang="en-US" sz="2400" dirty="0"/>
              <a:t>Formally we are only “tagging” which statements are verifiable</a:t>
            </a:r>
          </a:p>
        </p:txBody>
      </p:sp>
      <p:sp>
        <p:nvSpPr>
          <p:cNvPr id="26" name="TextBox 25">
            <a:extLst>
              <a:ext uri="{FF2B5EF4-FFF2-40B4-BE49-F238E27FC236}">
                <a16:creationId xmlns:a16="http://schemas.microsoft.com/office/drawing/2014/main" id="{11C6CCFC-548D-5184-452D-7172521F3FAC}"/>
              </a:ext>
            </a:extLst>
          </p:cNvPr>
          <p:cNvSpPr txBox="1"/>
          <p:nvPr/>
        </p:nvSpPr>
        <p:spPr>
          <a:xfrm>
            <a:off x="505968" y="4770843"/>
            <a:ext cx="6099811" cy="1200329"/>
          </a:xfrm>
          <a:prstGeom prst="rect">
            <a:avLst/>
          </a:prstGeom>
          <a:noFill/>
        </p:spPr>
        <p:txBody>
          <a:bodyPr wrap="none" rtlCol="0">
            <a:spAutoFit/>
          </a:bodyPr>
          <a:lstStyle/>
          <a:p>
            <a:r>
              <a:rPr lang="en-US" sz="2400" dirty="0"/>
              <a:t>Only need to tag the verifiable statements:</a:t>
            </a:r>
            <a:br>
              <a:rPr lang="en-US" sz="2400" dirty="0"/>
            </a:br>
            <a:r>
              <a:rPr lang="en-US" sz="2400" dirty="0"/>
              <a:t>test termination for all other statements can be</a:t>
            </a:r>
            <a:br>
              <a:rPr lang="en-US" sz="2400" dirty="0"/>
            </a:br>
            <a:r>
              <a:rPr lang="en-US" sz="2400" dirty="0"/>
              <a:t>determined from their logical relationship</a:t>
            </a:r>
          </a:p>
        </p:txBody>
      </p:sp>
    </p:spTree>
    <p:extLst>
      <p:ext uri="{BB962C8B-B14F-4D97-AF65-F5344CB8AC3E}">
        <p14:creationId xmlns:p14="http://schemas.microsoft.com/office/powerpoint/2010/main" val="532013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DAE6C2-08A1-293A-6524-3DAC1776D6D2}"/>
              </a:ext>
            </a:extLst>
          </p:cNvPr>
          <p:cNvPicPr>
            <a:picLocks noChangeAspect="1"/>
          </p:cNvPicPr>
          <p:nvPr/>
        </p:nvPicPr>
        <p:blipFill rotWithShape="1">
          <a:blip r:embed="rId2"/>
          <a:srcRect l="251" t="10074" r="343" b="1724"/>
          <a:stretch/>
        </p:blipFill>
        <p:spPr>
          <a:xfrm>
            <a:off x="304801" y="300228"/>
            <a:ext cx="9442703" cy="2242680"/>
          </a:xfrm>
          <a:prstGeom prst="rect">
            <a:avLst/>
          </a:prstGeom>
        </p:spPr>
      </p:pic>
      <p:sp>
        <p:nvSpPr>
          <p:cNvPr id="23" name="TextBox 22">
            <a:extLst>
              <a:ext uri="{FF2B5EF4-FFF2-40B4-BE49-F238E27FC236}">
                <a16:creationId xmlns:a16="http://schemas.microsoft.com/office/drawing/2014/main" id="{10F6DFEB-C1F2-B362-496D-5283135419DD}"/>
              </a:ext>
            </a:extLst>
          </p:cNvPr>
          <p:cNvSpPr txBox="1"/>
          <p:nvPr/>
        </p:nvSpPr>
        <p:spPr>
          <a:xfrm>
            <a:off x="505968" y="2762774"/>
            <a:ext cx="9237209" cy="830997"/>
          </a:xfrm>
          <a:prstGeom prst="rect">
            <a:avLst/>
          </a:prstGeom>
          <a:noFill/>
        </p:spPr>
        <p:txBody>
          <a:bodyPr wrap="none" rtlCol="0">
            <a:spAutoFit/>
          </a:bodyPr>
          <a:lstStyle/>
          <a:p>
            <a:r>
              <a:rPr lang="en-US" sz="2400" dirty="0"/>
              <a:t>Certainties and impossibilities are defined to be true and false, therefore</a:t>
            </a:r>
            <a:br>
              <a:rPr lang="en-US" sz="2400" dirty="0"/>
            </a:br>
            <a:r>
              <a:rPr lang="en-US" sz="2400" dirty="0"/>
              <a:t>a trivial test that always succeeds or fails is adequate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528B98B-1240-1589-2769-B3857E2206A9}"/>
                  </a:ext>
                </a:extLst>
              </p:cNvPr>
              <p:cNvSpPr txBox="1"/>
              <p:nvPr/>
            </p:nvSpPr>
            <p:spPr>
              <a:xfrm>
                <a:off x="505968" y="3857160"/>
                <a:ext cx="9253110" cy="830997"/>
              </a:xfrm>
              <a:prstGeom prst="rect">
                <a:avLst/>
              </a:prstGeom>
              <a:noFill/>
            </p:spPr>
            <p:txBody>
              <a:bodyPr wrap="none" rtlCol="0">
                <a:spAutoFit/>
              </a:bodyPr>
              <a:lstStyle/>
              <a:p>
                <a:r>
                  <a:rPr lang="en-US" sz="2400" dirty="0">
                    <a:solidFill>
                      <a:schemeClr val="accent6">
                        <a:lumMod val="75000"/>
                      </a:schemeClr>
                    </a:solidFill>
                  </a:rPr>
                  <a:t>If two statements are equivalent, the termination conditions on the tests</a:t>
                </a:r>
                <a:br>
                  <a:rPr lang="en-US" sz="2400" dirty="0">
                    <a:solidFill>
                      <a:schemeClr val="accent6">
                        <a:lumMod val="75000"/>
                      </a:schemeClr>
                    </a:solidFill>
                  </a:rPr>
                </a:br>
                <a:r>
                  <a:rPr lang="en-US" sz="2400" dirty="0">
                    <a:solidFill>
                      <a:schemeClr val="accent6">
                        <a:lumMod val="75000"/>
                      </a:schemeClr>
                    </a:solidFill>
                  </a:rPr>
                  <a:t>are the same </a:t>
                </a:r>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we can use the same test</a:t>
                </a:r>
              </a:p>
            </p:txBody>
          </p:sp>
        </mc:Choice>
        <mc:Fallback xmlns="">
          <p:sp>
            <p:nvSpPr>
              <p:cNvPr id="25" name="TextBox 24">
                <a:extLst>
                  <a:ext uri="{FF2B5EF4-FFF2-40B4-BE49-F238E27FC236}">
                    <a16:creationId xmlns:a16="http://schemas.microsoft.com/office/drawing/2014/main" id="{F528B98B-1240-1589-2769-B3857E2206A9}"/>
                  </a:ext>
                </a:extLst>
              </p:cNvPr>
              <p:cNvSpPr txBox="1">
                <a:spLocks noRot="1" noChangeAspect="1" noMove="1" noResize="1" noEditPoints="1" noAdjustHandles="1" noChangeArrowheads="1" noChangeShapeType="1" noTextEdit="1"/>
              </p:cNvSpPr>
              <p:nvPr/>
            </p:nvSpPr>
            <p:spPr>
              <a:xfrm>
                <a:off x="505968" y="3857160"/>
                <a:ext cx="9253110" cy="830997"/>
              </a:xfrm>
              <a:prstGeom prst="rect">
                <a:avLst/>
              </a:prstGeom>
              <a:blipFill>
                <a:blip r:embed="rId3"/>
                <a:stretch>
                  <a:fillRect l="-988" t="-5882" r="-66" b="-16176"/>
                </a:stretch>
              </a:blipFill>
            </p:spPr>
            <p:txBody>
              <a:bodyPr/>
              <a:lstStyle/>
              <a:p>
                <a:r>
                  <a:rPr lang="en-US">
                    <a:noFill/>
                  </a:rPr>
                  <a:t> </a:t>
                </a:r>
              </a:p>
            </p:txBody>
          </p:sp>
        </mc:Fallback>
      </mc:AlternateContent>
    </p:spTree>
    <p:extLst>
      <p:ext uri="{BB962C8B-B14F-4D97-AF65-F5344CB8AC3E}">
        <p14:creationId xmlns:p14="http://schemas.microsoft.com/office/powerpoint/2010/main" val="2844583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094C5-9A03-13A3-18D8-C1B50DA40ABC}"/>
              </a:ext>
            </a:extLst>
          </p:cNvPr>
          <p:cNvSpPr txBox="1"/>
          <p:nvPr/>
        </p:nvSpPr>
        <p:spPr>
          <a:xfrm>
            <a:off x="658639" y="4665230"/>
            <a:ext cx="3778342" cy="369332"/>
          </a:xfrm>
          <a:prstGeom prst="rect">
            <a:avLst/>
          </a:prstGeom>
          <a:noFill/>
        </p:spPr>
        <p:txBody>
          <a:bodyPr wrap="none" rtlCol="0">
            <a:spAutoFit/>
          </a:bodyPr>
          <a:lstStyle/>
          <a:p>
            <a:r>
              <a:rPr lang="en-US" dirty="0"/>
              <a:t>The mass of the photon is exactly 0 eV</a:t>
            </a:r>
          </a:p>
        </p:txBody>
      </p:sp>
      <p:sp>
        <p:nvSpPr>
          <p:cNvPr id="5" name="TextBox 4">
            <a:extLst>
              <a:ext uri="{FF2B5EF4-FFF2-40B4-BE49-F238E27FC236}">
                <a16:creationId xmlns:a16="http://schemas.microsoft.com/office/drawing/2014/main" id="{3B7E2D08-D77A-E6B0-D069-56942F6772E1}"/>
              </a:ext>
            </a:extLst>
          </p:cNvPr>
          <p:cNvSpPr txBox="1"/>
          <p:nvPr/>
        </p:nvSpPr>
        <p:spPr>
          <a:xfrm>
            <a:off x="4882759" y="4693845"/>
            <a:ext cx="3895362" cy="369332"/>
          </a:xfrm>
          <a:prstGeom prst="rect">
            <a:avLst/>
          </a:prstGeom>
          <a:noFill/>
        </p:spPr>
        <p:txBody>
          <a:bodyPr wrap="none" rtlCol="0">
            <a:spAutoFit/>
          </a:bodyPr>
          <a:lstStyle/>
          <a:p>
            <a:r>
              <a:rPr lang="en-US" dirty="0"/>
              <a:t>The mass of the photon is exactly 1 eV</a:t>
            </a:r>
          </a:p>
        </p:txBody>
      </p:sp>
      <p:sp>
        <p:nvSpPr>
          <p:cNvPr id="6" name="TextBox 5">
            <a:extLst>
              <a:ext uri="{FF2B5EF4-FFF2-40B4-BE49-F238E27FC236}">
                <a16:creationId xmlns:a16="http://schemas.microsoft.com/office/drawing/2014/main" id="{49AE85DC-BB50-4856-64BD-B334C71CB311}"/>
              </a:ext>
            </a:extLst>
          </p:cNvPr>
          <p:cNvSpPr txBox="1"/>
          <p:nvPr/>
        </p:nvSpPr>
        <p:spPr>
          <a:xfrm>
            <a:off x="3237950" y="3975691"/>
            <a:ext cx="3800399" cy="369332"/>
          </a:xfrm>
          <a:prstGeom prst="rect">
            <a:avLst/>
          </a:prstGeom>
          <a:noFill/>
        </p:spPr>
        <p:txBody>
          <a:bodyPr wrap="none" rtlCol="0">
            <a:spAutoFit/>
          </a:bodyPr>
          <a:lstStyle/>
          <a:p>
            <a:r>
              <a:rPr lang="en-US" dirty="0"/>
              <a:t>The mass of the photon is 0 eV or 1 eV</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EB3ABA-FC79-6855-8926-051D251760CD}"/>
                  </a:ext>
                </a:extLst>
              </p:cNvPr>
              <p:cNvSpPr txBox="1"/>
              <p:nvPr/>
            </p:nvSpPr>
            <p:spPr>
              <a:xfrm>
                <a:off x="561634" y="1620604"/>
                <a:ext cx="4427109" cy="369332"/>
              </a:xfrm>
              <a:prstGeom prst="rect">
                <a:avLst/>
              </a:prstGeom>
              <a:noFill/>
            </p:spPr>
            <p:txBody>
              <a:bodyPr wrap="none" rtlCol="0">
                <a:spAutoFit/>
              </a:bodyPr>
              <a:lstStyle/>
              <a:p>
                <a:r>
                  <a:rPr lang="en-US" dirty="0">
                    <a:solidFill>
                      <a:schemeClr val="accent6">
                        <a:lumMod val="60000"/>
                        <a:lumOff val="40000"/>
                      </a:schemeClr>
                    </a:solidFill>
                  </a:rPr>
                  <a:t>The mass of the photon is less than </a:t>
                </a:r>
                <a14:m>
                  <m:oMath xmlns:m="http://schemas.openxmlformats.org/officeDocument/2006/math">
                    <m:sSup>
                      <m:sSupPr>
                        <m:ctrlPr>
                          <a:rPr lang="en-US" i="1" smtClean="0">
                            <a:solidFill>
                              <a:schemeClr val="accent6">
                                <a:lumMod val="60000"/>
                                <a:lumOff val="40000"/>
                              </a:schemeClr>
                            </a:solidFill>
                            <a:latin typeface="Cambria Math" panose="02040503050406030204" pitchFamily="18" charset="0"/>
                          </a:rPr>
                        </m:ctrlPr>
                      </m:sSupPr>
                      <m:e>
                        <m:r>
                          <a:rPr lang="en-US" i="1" smtClean="0">
                            <a:solidFill>
                              <a:schemeClr val="accent6">
                                <a:lumMod val="60000"/>
                                <a:lumOff val="40000"/>
                              </a:schemeClr>
                            </a:solidFill>
                            <a:latin typeface="Cambria Math" panose="02040503050406030204" pitchFamily="18" charset="0"/>
                          </a:rPr>
                          <m:t>10</m:t>
                        </m:r>
                      </m:e>
                      <m:sup>
                        <m:r>
                          <a:rPr lang="en-US" i="1" smtClean="0">
                            <a:solidFill>
                              <a:schemeClr val="accent6">
                                <a:lumMod val="60000"/>
                                <a:lumOff val="40000"/>
                              </a:schemeClr>
                            </a:solidFill>
                            <a:latin typeface="Cambria Math" panose="02040503050406030204" pitchFamily="18" charset="0"/>
                          </a:rPr>
                          <m:t>−13</m:t>
                        </m:r>
                      </m:sup>
                    </m:sSup>
                  </m:oMath>
                </a14:m>
                <a:r>
                  <a:rPr lang="en-US" dirty="0">
                    <a:solidFill>
                      <a:schemeClr val="accent6">
                        <a:lumMod val="60000"/>
                        <a:lumOff val="40000"/>
                      </a:schemeClr>
                    </a:solidFill>
                  </a:rPr>
                  <a:t> eV</a:t>
                </a:r>
              </a:p>
            </p:txBody>
          </p:sp>
        </mc:Choice>
        <mc:Fallback xmlns="">
          <p:sp>
            <p:nvSpPr>
              <p:cNvPr id="7" name="TextBox 6">
                <a:extLst>
                  <a:ext uri="{FF2B5EF4-FFF2-40B4-BE49-F238E27FC236}">
                    <a16:creationId xmlns:a16="http://schemas.microsoft.com/office/drawing/2014/main" id="{47EB3ABA-FC79-6855-8926-051D251760CD}"/>
                  </a:ext>
                </a:extLst>
              </p:cNvPr>
              <p:cNvSpPr txBox="1">
                <a:spLocks noRot="1" noChangeAspect="1" noMove="1" noResize="1" noEditPoints="1" noAdjustHandles="1" noChangeArrowheads="1" noChangeShapeType="1" noTextEdit="1"/>
              </p:cNvSpPr>
              <p:nvPr/>
            </p:nvSpPr>
            <p:spPr>
              <a:xfrm>
                <a:off x="561634" y="1620604"/>
                <a:ext cx="4427109" cy="369332"/>
              </a:xfrm>
              <a:prstGeom prst="rect">
                <a:avLst/>
              </a:prstGeom>
              <a:blipFill>
                <a:blip r:embed="rId2"/>
                <a:stretch>
                  <a:fillRect l="-1102" t="-10000" r="-551" b="-2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92C0D58-9CA6-02A5-30C8-D26759A8BD65}"/>
              </a:ext>
            </a:extLst>
          </p:cNvPr>
          <p:cNvSpPr txBox="1"/>
          <p:nvPr/>
        </p:nvSpPr>
        <p:spPr>
          <a:xfrm>
            <a:off x="533476" y="3139645"/>
            <a:ext cx="4869153" cy="369332"/>
          </a:xfrm>
          <a:prstGeom prst="rect">
            <a:avLst/>
          </a:prstGeom>
          <a:noFill/>
        </p:spPr>
        <p:txBody>
          <a:bodyPr wrap="none" rtlCol="0">
            <a:spAutoFit/>
          </a:bodyPr>
          <a:lstStyle/>
          <a:p>
            <a:r>
              <a:rPr lang="en-US" dirty="0"/>
              <a:t>The mass of the photon in eV is a rational number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57DE60-79C0-2300-5858-6E4AC403BA74}"/>
                  </a:ext>
                </a:extLst>
              </p:cNvPr>
              <p:cNvSpPr txBox="1"/>
              <p:nvPr/>
            </p:nvSpPr>
            <p:spPr>
              <a:xfrm>
                <a:off x="3877259" y="2672931"/>
                <a:ext cx="4759316" cy="369332"/>
              </a:xfrm>
              <a:prstGeom prst="rect">
                <a:avLst/>
              </a:prstGeom>
              <a:noFill/>
            </p:spPr>
            <p:txBody>
              <a:bodyPr wrap="none" rtlCol="0">
                <a:spAutoFit/>
              </a:bodyPr>
              <a:lstStyle/>
              <a:p>
                <a:r>
                  <a:rPr lang="en-US" dirty="0">
                    <a:solidFill>
                      <a:schemeClr val="accent6">
                        <a:lumMod val="60000"/>
                        <a:lumOff val="40000"/>
                      </a:schemeClr>
                    </a:solidFill>
                  </a:rPr>
                  <a:t>The mass of the photon is greater than </a:t>
                </a:r>
                <a14:m>
                  <m:oMath xmlns:m="http://schemas.openxmlformats.org/officeDocument/2006/math">
                    <m:sSup>
                      <m:sSupPr>
                        <m:ctrlPr>
                          <a:rPr lang="en-US" i="1" smtClean="0">
                            <a:solidFill>
                              <a:schemeClr val="accent6">
                                <a:lumMod val="60000"/>
                                <a:lumOff val="40000"/>
                              </a:schemeClr>
                            </a:solidFill>
                            <a:latin typeface="Cambria Math" panose="02040503050406030204" pitchFamily="18" charset="0"/>
                          </a:rPr>
                        </m:ctrlPr>
                      </m:sSupPr>
                      <m:e>
                        <m:r>
                          <a:rPr lang="en-US" i="1" smtClean="0">
                            <a:solidFill>
                              <a:schemeClr val="accent6">
                                <a:lumMod val="60000"/>
                                <a:lumOff val="40000"/>
                              </a:schemeClr>
                            </a:solidFill>
                            <a:latin typeface="Cambria Math" panose="02040503050406030204" pitchFamily="18" charset="0"/>
                          </a:rPr>
                          <m:t>10</m:t>
                        </m:r>
                      </m:e>
                      <m:sup>
                        <m:r>
                          <a:rPr lang="en-US" i="1" smtClean="0">
                            <a:solidFill>
                              <a:schemeClr val="accent6">
                                <a:lumMod val="60000"/>
                                <a:lumOff val="40000"/>
                              </a:schemeClr>
                            </a:solidFill>
                            <a:latin typeface="Cambria Math" panose="02040503050406030204" pitchFamily="18" charset="0"/>
                          </a:rPr>
                          <m:t>−13</m:t>
                        </m:r>
                      </m:sup>
                    </m:sSup>
                  </m:oMath>
                </a14:m>
                <a:r>
                  <a:rPr lang="en-US" dirty="0">
                    <a:solidFill>
                      <a:schemeClr val="accent6">
                        <a:lumMod val="60000"/>
                        <a:lumOff val="40000"/>
                      </a:schemeClr>
                    </a:solidFill>
                  </a:rPr>
                  <a:t> eV</a:t>
                </a:r>
              </a:p>
            </p:txBody>
          </p:sp>
        </mc:Choice>
        <mc:Fallback xmlns="">
          <p:sp>
            <p:nvSpPr>
              <p:cNvPr id="10" name="TextBox 9">
                <a:extLst>
                  <a:ext uri="{FF2B5EF4-FFF2-40B4-BE49-F238E27FC236}">
                    <a16:creationId xmlns:a16="http://schemas.microsoft.com/office/drawing/2014/main" id="{A957DE60-79C0-2300-5858-6E4AC403BA74}"/>
                  </a:ext>
                </a:extLst>
              </p:cNvPr>
              <p:cNvSpPr txBox="1">
                <a:spLocks noRot="1" noChangeAspect="1" noMove="1" noResize="1" noEditPoints="1" noAdjustHandles="1" noChangeArrowheads="1" noChangeShapeType="1" noTextEdit="1"/>
              </p:cNvSpPr>
              <p:nvPr/>
            </p:nvSpPr>
            <p:spPr>
              <a:xfrm>
                <a:off x="3877259" y="2672931"/>
                <a:ext cx="4759316" cy="369332"/>
              </a:xfrm>
              <a:prstGeom prst="rect">
                <a:avLst/>
              </a:prstGeom>
              <a:blipFill>
                <a:blip r:embed="rId3"/>
                <a:stretch>
                  <a:fillRect l="-1024" t="-8197" r="-384"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571BDB-7836-555A-4DB4-C27EC20B5575}"/>
                  </a:ext>
                </a:extLst>
              </p:cNvPr>
              <p:cNvSpPr txBox="1"/>
              <p:nvPr/>
            </p:nvSpPr>
            <p:spPr>
              <a:xfrm>
                <a:off x="3328575" y="2102324"/>
                <a:ext cx="5839099" cy="369332"/>
              </a:xfrm>
              <a:prstGeom prst="rect">
                <a:avLst/>
              </a:prstGeom>
              <a:noFill/>
            </p:spPr>
            <p:txBody>
              <a:bodyPr wrap="none" rtlCol="0">
                <a:spAutoFit/>
              </a:bodyPr>
              <a:lstStyle/>
              <a:p>
                <a:r>
                  <a:rPr lang="en-US" dirty="0"/>
                  <a:t>The mass of the photon is greater than or equal to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10</m:t>
                        </m:r>
                      </m:e>
                      <m:sup>
                        <m:r>
                          <a:rPr lang="en-US" i="1" smtClean="0">
                            <a:latin typeface="Cambria Math" panose="02040503050406030204" pitchFamily="18" charset="0"/>
                          </a:rPr>
                          <m:t>−13</m:t>
                        </m:r>
                      </m:sup>
                    </m:sSup>
                  </m:oMath>
                </a14:m>
                <a:r>
                  <a:rPr lang="en-US" dirty="0"/>
                  <a:t> eV</a:t>
                </a:r>
              </a:p>
            </p:txBody>
          </p:sp>
        </mc:Choice>
        <mc:Fallback xmlns="">
          <p:sp>
            <p:nvSpPr>
              <p:cNvPr id="11" name="TextBox 10">
                <a:extLst>
                  <a:ext uri="{FF2B5EF4-FFF2-40B4-BE49-F238E27FC236}">
                    <a16:creationId xmlns:a16="http://schemas.microsoft.com/office/drawing/2014/main" id="{2A571BDB-7836-555A-4DB4-C27EC20B5575}"/>
                  </a:ext>
                </a:extLst>
              </p:cNvPr>
              <p:cNvSpPr txBox="1">
                <a:spLocks noRot="1" noChangeAspect="1" noMove="1" noResize="1" noEditPoints="1" noAdjustHandles="1" noChangeArrowheads="1" noChangeShapeType="1" noTextEdit="1"/>
              </p:cNvSpPr>
              <p:nvPr/>
            </p:nvSpPr>
            <p:spPr>
              <a:xfrm>
                <a:off x="3328575" y="2102324"/>
                <a:ext cx="5839099" cy="369332"/>
              </a:xfrm>
              <a:prstGeom prst="rect">
                <a:avLst/>
              </a:prstGeom>
              <a:blipFill>
                <a:blip r:embed="rId4"/>
                <a:stretch>
                  <a:fillRect l="-835" t="-10000" r="-104" b="-2666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60CA423C-BA71-C132-F944-9853933B5EA4}"/>
              </a:ext>
            </a:extLst>
          </p:cNvPr>
          <p:cNvSpPr/>
          <p:nvPr/>
        </p:nvSpPr>
        <p:spPr>
          <a:xfrm>
            <a:off x="381740" y="795491"/>
            <a:ext cx="8842159" cy="4998155"/>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D6A36A-8422-C415-FFCA-10E20BCE4B18}"/>
              </a:ext>
            </a:extLst>
          </p:cNvPr>
          <p:cNvSpPr txBox="1"/>
          <p:nvPr/>
        </p:nvSpPr>
        <p:spPr>
          <a:xfrm>
            <a:off x="119730" y="116245"/>
            <a:ext cx="4523803" cy="584775"/>
          </a:xfrm>
          <a:prstGeom prst="rect">
            <a:avLst/>
          </a:prstGeom>
          <a:noFill/>
        </p:spPr>
        <p:txBody>
          <a:bodyPr wrap="none" rtlCol="0">
            <a:spAutoFit/>
          </a:bodyPr>
          <a:lstStyle/>
          <a:p>
            <a:r>
              <a:rPr lang="en-US" sz="3200" dirty="0"/>
              <a:t>Example of logical context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6CB403-EA1C-95D6-D1DA-52EE63CD0AEF}"/>
                  </a:ext>
                </a:extLst>
              </p:cNvPr>
              <p:cNvSpPr txBox="1"/>
              <p:nvPr/>
            </p:nvSpPr>
            <p:spPr>
              <a:xfrm>
                <a:off x="2296788" y="1004628"/>
                <a:ext cx="5383910" cy="369332"/>
              </a:xfrm>
              <a:prstGeom prst="rect">
                <a:avLst/>
              </a:prstGeom>
              <a:noFill/>
            </p:spPr>
            <p:txBody>
              <a:bodyPr wrap="none" rtlCol="0">
                <a:spAutoFit/>
              </a:bodyPr>
              <a:lstStyle/>
              <a:p>
                <a:r>
                  <a:rPr lang="en-US" dirty="0">
                    <a:solidFill>
                      <a:schemeClr val="accent6">
                        <a:lumMod val="60000"/>
                        <a:lumOff val="40000"/>
                      </a:schemeClr>
                    </a:solidFill>
                  </a:rPr>
                  <a:t>The mass of the photon is greater than or equal to </a:t>
                </a:r>
                <a14:m>
                  <m:oMath xmlns:m="http://schemas.openxmlformats.org/officeDocument/2006/math">
                    <m:r>
                      <a:rPr lang="en-US" b="0" i="1" smtClean="0">
                        <a:solidFill>
                          <a:schemeClr val="accent6">
                            <a:lumMod val="60000"/>
                            <a:lumOff val="40000"/>
                          </a:schemeClr>
                        </a:solidFill>
                        <a:latin typeface="Cambria Math" panose="02040503050406030204" pitchFamily="18" charset="0"/>
                      </a:rPr>
                      <m:t>0</m:t>
                    </m:r>
                  </m:oMath>
                </a14:m>
                <a:r>
                  <a:rPr lang="en-US" dirty="0">
                    <a:solidFill>
                      <a:schemeClr val="accent6">
                        <a:lumMod val="60000"/>
                        <a:lumOff val="40000"/>
                      </a:schemeClr>
                    </a:solidFill>
                  </a:rPr>
                  <a:t> eV</a:t>
                </a:r>
              </a:p>
            </p:txBody>
          </p:sp>
        </mc:Choice>
        <mc:Fallback xmlns="">
          <p:sp>
            <p:nvSpPr>
              <p:cNvPr id="14" name="TextBox 13">
                <a:extLst>
                  <a:ext uri="{FF2B5EF4-FFF2-40B4-BE49-F238E27FC236}">
                    <a16:creationId xmlns:a16="http://schemas.microsoft.com/office/drawing/2014/main" id="{BD6CB403-EA1C-95D6-D1DA-52EE63CD0AEF}"/>
                  </a:ext>
                </a:extLst>
              </p:cNvPr>
              <p:cNvSpPr txBox="1">
                <a:spLocks noRot="1" noChangeAspect="1" noMove="1" noResize="1" noEditPoints="1" noAdjustHandles="1" noChangeArrowheads="1" noChangeShapeType="1" noTextEdit="1"/>
              </p:cNvSpPr>
              <p:nvPr/>
            </p:nvSpPr>
            <p:spPr>
              <a:xfrm>
                <a:off x="2296788" y="1004628"/>
                <a:ext cx="5383910" cy="369332"/>
              </a:xfrm>
              <a:prstGeom prst="rect">
                <a:avLst/>
              </a:prstGeom>
              <a:blipFill>
                <a:blip r:embed="rId5"/>
                <a:stretch>
                  <a:fillRect l="-1019" t="-10000" r="-113"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44B98C1-F834-BA72-596F-7210FEB18236}"/>
              </a:ext>
            </a:extLst>
          </p:cNvPr>
          <p:cNvSpPr txBox="1"/>
          <p:nvPr/>
        </p:nvSpPr>
        <p:spPr>
          <a:xfrm>
            <a:off x="3328575" y="5269491"/>
            <a:ext cx="3456716" cy="369332"/>
          </a:xfrm>
          <a:prstGeom prst="rect">
            <a:avLst/>
          </a:prstGeom>
          <a:noFill/>
        </p:spPr>
        <p:txBody>
          <a:bodyPr wrap="none" rtlCol="0">
            <a:spAutoFit/>
          </a:bodyPr>
          <a:lstStyle/>
          <a:p>
            <a:r>
              <a:rPr lang="en-US" dirty="0">
                <a:solidFill>
                  <a:schemeClr val="accent6">
                    <a:lumMod val="60000"/>
                    <a:lumOff val="40000"/>
                  </a:schemeClr>
                </a:solidFill>
              </a:rPr>
              <a:t>The mass of the photon is negative</a:t>
            </a:r>
          </a:p>
        </p:txBody>
      </p:sp>
      <p:cxnSp>
        <p:nvCxnSpPr>
          <p:cNvPr id="16" name="Straight Arrow Connector 15">
            <a:extLst>
              <a:ext uri="{FF2B5EF4-FFF2-40B4-BE49-F238E27FC236}">
                <a16:creationId xmlns:a16="http://schemas.microsoft.com/office/drawing/2014/main" id="{5E802EFF-6C59-9E0B-F392-2497D59DA6DA}"/>
              </a:ext>
            </a:extLst>
          </p:cNvPr>
          <p:cNvCxnSpPr>
            <a:cxnSpLocks/>
          </p:cNvCxnSpPr>
          <p:nvPr/>
        </p:nvCxnSpPr>
        <p:spPr>
          <a:xfrm flipH="1" flipV="1">
            <a:off x="7812350" y="1156220"/>
            <a:ext cx="289281" cy="14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035A88-30B9-B379-BE1F-31455EF3580C}"/>
              </a:ext>
            </a:extLst>
          </p:cNvPr>
          <p:cNvSpPr txBox="1"/>
          <p:nvPr/>
        </p:nvSpPr>
        <p:spPr>
          <a:xfrm>
            <a:off x="8219153" y="1269422"/>
            <a:ext cx="834844" cy="307777"/>
          </a:xfrm>
          <a:prstGeom prst="rect">
            <a:avLst/>
          </a:prstGeom>
          <a:noFill/>
        </p:spPr>
        <p:txBody>
          <a:bodyPr wrap="none" rtlCol="0">
            <a:spAutoFit/>
          </a:bodyPr>
          <a:lstStyle/>
          <a:p>
            <a:r>
              <a:rPr lang="en-US" sz="1400" dirty="0">
                <a:solidFill>
                  <a:schemeClr val="accent1"/>
                </a:solidFill>
              </a:rPr>
              <a:t>certainty</a:t>
            </a:r>
          </a:p>
        </p:txBody>
      </p:sp>
      <p:cxnSp>
        <p:nvCxnSpPr>
          <p:cNvPr id="18" name="Straight Arrow Connector 17">
            <a:extLst>
              <a:ext uri="{FF2B5EF4-FFF2-40B4-BE49-F238E27FC236}">
                <a16:creationId xmlns:a16="http://schemas.microsoft.com/office/drawing/2014/main" id="{743E00AA-56C9-6593-D9DB-4E3908CA755D}"/>
              </a:ext>
            </a:extLst>
          </p:cNvPr>
          <p:cNvCxnSpPr>
            <a:cxnSpLocks/>
          </p:cNvCxnSpPr>
          <p:nvPr/>
        </p:nvCxnSpPr>
        <p:spPr>
          <a:xfrm flipH="1">
            <a:off x="6922575" y="5428411"/>
            <a:ext cx="374870" cy="2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E61D35-A752-AE96-BACC-D0C20E44DAF2}"/>
              </a:ext>
            </a:extLst>
          </p:cNvPr>
          <p:cNvSpPr txBox="1"/>
          <p:nvPr/>
        </p:nvSpPr>
        <p:spPr>
          <a:xfrm>
            <a:off x="7453001" y="5274523"/>
            <a:ext cx="1103187" cy="307777"/>
          </a:xfrm>
          <a:prstGeom prst="rect">
            <a:avLst/>
          </a:prstGeom>
          <a:noFill/>
        </p:spPr>
        <p:txBody>
          <a:bodyPr wrap="none" rtlCol="0">
            <a:spAutoFit/>
          </a:bodyPr>
          <a:lstStyle/>
          <a:p>
            <a:r>
              <a:rPr lang="en-US" sz="1400" dirty="0">
                <a:solidFill>
                  <a:schemeClr val="accent1"/>
                </a:solidFill>
              </a:rPr>
              <a:t>impossibility</a:t>
            </a:r>
          </a:p>
        </p:txBody>
      </p:sp>
      <p:sp>
        <p:nvSpPr>
          <p:cNvPr id="23" name="TextBox 22">
            <a:extLst>
              <a:ext uri="{FF2B5EF4-FFF2-40B4-BE49-F238E27FC236}">
                <a16:creationId xmlns:a16="http://schemas.microsoft.com/office/drawing/2014/main" id="{A08BC933-6E4A-17E0-3DC2-E9A458ABDC6F}"/>
              </a:ext>
            </a:extLst>
          </p:cNvPr>
          <p:cNvSpPr txBox="1"/>
          <p:nvPr/>
        </p:nvSpPr>
        <p:spPr>
          <a:xfrm>
            <a:off x="10245316" y="833054"/>
            <a:ext cx="1140762" cy="646331"/>
          </a:xfrm>
          <a:prstGeom prst="rect">
            <a:avLst/>
          </a:prstGeom>
          <a:noFill/>
        </p:spPr>
        <p:txBody>
          <a:bodyPr wrap="none" rtlCol="0">
            <a:spAutoFit/>
          </a:bodyPr>
          <a:lstStyle/>
          <a:p>
            <a:pPr algn="r"/>
            <a:r>
              <a:rPr lang="en-US" dirty="0">
                <a:solidFill>
                  <a:schemeClr val="accent6">
                    <a:lumMod val="60000"/>
                    <a:lumOff val="40000"/>
                  </a:schemeClr>
                </a:solidFill>
              </a:rPr>
              <a:t>verifiable</a:t>
            </a:r>
            <a:br>
              <a:rPr lang="en-US" dirty="0">
                <a:solidFill>
                  <a:schemeClr val="accent6">
                    <a:lumMod val="60000"/>
                    <a:lumOff val="40000"/>
                  </a:schemeClr>
                </a:solidFill>
              </a:rPr>
            </a:br>
            <a:r>
              <a:rPr lang="en-US" dirty="0">
                <a:solidFill>
                  <a:schemeClr val="accent6">
                    <a:lumMod val="60000"/>
                    <a:lumOff val="40000"/>
                  </a:schemeClr>
                </a:solidFill>
              </a:rPr>
              <a:t>statement</a:t>
            </a:r>
          </a:p>
        </p:txBody>
      </p:sp>
      <p:cxnSp>
        <p:nvCxnSpPr>
          <p:cNvPr id="25" name="Straight Arrow Connector 24">
            <a:extLst>
              <a:ext uri="{FF2B5EF4-FFF2-40B4-BE49-F238E27FC236}">
                <a16:creationId xmlns:a16="http://schemas.microsoft.com/office/drawing/2014/main" id="{39BFDA36-2A8D-6670-B011-B4F6BF640321}"/>
              </a:ext>
            </a:extLst>
          </p:cNvPr>
          <p:cNvCxnSpPr/>
          <p:nvPr/>
        </p:nvCxnSpPr>
        <p:spPr>
          <a:xfrm>
            <a:off x="5138150" y="1805270"/>
            <a:ext cx="641213" cy="29705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3552005-626D-A4C0-C237-77B10893F99A}"/>
              </a:ext>
            </a:extLst>
          </p:cNvPr>
          <p:cNvSpPr txBox="1"/>
          <p:nvPr/>
        </p:nvSpPr>
        <p:spPr>
          <a:xfrm>
            <a:off x="3964571" y="4974037"/>
            <a:ext cx="1140120" cy="307777"/>
          </a:xfrm>
          <a:prstGeom prst="rect">
            <a:avLst/>
          </a:prstGeom>
          <a:noFill/>
        </p:spPr>
        <p:txBody>
          <a:bodyPr wrap="none" rtlCol="0">
            <a:spAutoFit/>
          </a:bodyPr>
          <a:lstStyle/>
          <a:p>
            <a:r>
              <a:rPr lang="en-US" sz="1400" dirty="0">
                <a:solidFill>
                  <a:schemeClr val="accent1"/>
                </a:solidFill>
              </a:rPr>
              <a:t>incompatible</a:t>
            </a:r>
          </a:p>
        </p:txBody>
      </p:sp>
      <p:cxnSp>
        <p:nvCxnSpPr>
          <p:cNvPr id="27" name="Straight Arrow Connector 26">
            <a:extLst>
              <a:ext uri="{FF2B5EF4-FFF2-40B4-BE49-F238E27FC236}">
                <a16:creationId xmlns:a16="http://schemas.microsoft.com/office/drawing/2014/main" id="{B6714CA5-2921-1A97-4BE4-662DDC3A3E38}"/>
              </a:ext>
            </a:extLst>
          </p:cNvPr>
          <p:cNvCxnSpPr>
            <a:cxnSpLocks/>
            <a:stCxn id="4" idx="3"/>
            <a:endCxn id="5" idx="1"/>
          </p:cNvCxnSpPr>
          <p:nvPr/>
        </p:nvCxnSpPr>
        <p:spPr>
          <a:xfrm>
            <a:off x="4436981" y="4849896"/>
            <a:ext cx="445778" cy="2861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987AFC-31F2-D086-6EED-EBD9B70E6C56}"/>
              </a:ext>
            </a:extLst>
          </p:cNvPr>
          <p:cNvSpPr txBox="1"/>
          <p:nvPr/>
        </p:nvSpPr>
        <p:spPr>
          <a:xfrm>
            <a:off x="5555077" y="1744245"/>
            <a:ext cx="827278" cy="307777"/>
          </a:xfrm>
          <a:prstGeom prst="rect">
            <a:avLst/>
          </a:prstGeom>
          <a:noFill/>
        </p:spPr>
        <p:txBody>
          <a:bodyPr wrap="none" rtlCol="0">
            <a:spAutoFit/>
          </a:bodyPr>
          <a:lstStyle/>
          <a:p>
            <a:r>
              <a:rPr lang="en-US" sz="1400" dirty="0">
                <a:solidFill>
                  <a:schemeClr val="accent1"/>
                </a:solidFill>
              </a:rPr>
              <a:t>negation</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2C9E744-9048-B14B-035B-9485BDE63C06}"/>
                  </a:ext>
                </a:extLst>
              </p:cNvPr>
              <p:cNvSpPr txBox="1"/>
              <p:nvPr/>
            </p:nvSpPr>
            <p:spPr>
              <a:xfrm>
                <a:off x="5138149" y="3486929"/>
                <a:ext cx="4085798" cy="369332"/>
              </a:xfrm>
              <a:prstGeom prst="rect">
                <a:avLst/>
              </a:prstGeom>
              <a:noFill/>
            </p:spPr>
            <p:txBody>
              <a:bodyPr wrap="none" rtlCol="0">
                <a:spAutoFit/>
              </a:bodyPr>
              <a:lstStyle/>
              <a:p>
                <a:r>
                  <a:rPr lang="en-US" dirty="0">
                    <a:solidFill>
                      <a:schemeClr val="accent6">
                        <a:lumMod val="60000"/>
                        <a:lumOff val="40000"/>
                      </a:schemeClr>
                    </a:solidFill>
                  </a:rPr>
                  <a:t>The mass of the electron is </a:t>
                </a:r>
                <a:r>
                  <a:rPr lang="en-US" sz="1800" dirty="0">
                    <a:solidFill>
                      <a:schemeClr val="accent6">
                        <a:lumMod val="60000"/>
                        <a:lumOff val="40000"/>
                      </a:schemeClr>
                    </a:solidFill>
                  </a:rPr>
                  <a:t>510 </a:t>
                </a:r>
                <a14:m>
                  <m:oMath xmlns:m="http://schemas.openxmlformats.org/officeDocument/2006/math">
                    <m:r>
                      <a:rPr lang="en-US" sz="1800" i="0">
                        <a:solidFill>
                          <a:schemeClr val="accent6">
                            <a:lumMod val="60000"/>
                            <a:lumOff val="40000"/>
                          </a:schemeClr>
                        </a:solidFill>
                        <a:latin typeface="Cambria Math" panose="02040503050406030204" pitchFamily="18" charset="0"/>
                      </a:rPr>
                      <m:t>±</m:t>
                    </m:r>
                  </m:oMath>
                </a14:m>
                <a:r>
                  <a:rPr lang="en-US" sz="1800" dirty="0">
                    <a:solidFill>
                      <a:schemeClr val="accent6">
                        <a:lumMod val="60000"/>
                        <a:lumOff val="40000"/>
                      </a:schemeClr>
                    </a:solidFill>
                  </a:rPr>
                  <a:t> 0.5 KeV</a:t>
                </a:r>
                <a:endParaRPr lang="en-US" dirty="0">
                  <a:solidFill>
                    <a:schemeClr val="accent6">
                      <a:lumMod val="60000"/>
                      <a:lumOff val="40000"/>
                    </a:schemeClr>
                  </a:solidFill>
                </a:endParaRPr>
              </a:p>
            </p:txBody>
          </p:sp>
        </mc:Choice>
        <mc:Fallback xmlns="">
          <p:sp>
            <p:nvSpPr>
              <p:cNvPr id="36" name="TextBox 35">
                <a:extLst>
                  <a:ext uri="{FF2B5EF4-FFF2-40B4-BE49-F238E27FC236}">
                    <a16:creationId xmlns:a16="http://schemas.microsoft.com/office/drawing/2014/main" id="{D2C9E744-9048-B14B-035B-9485BDE63C06}"/>
                  </a:ext>
                </a:extLst>
              </p:cNvPr>
              <p:cNvSpPr txBox="1">
                <a:spLocks noRot="1" noChangeAspect="1" noMove="1" noResize="1" noEditPoints="1" noAdjustHandles="1" noChangeArrowheads="1" noChangeShapeType="1" noTextEdit="1"/>
              </p:cNvSpPr>
              <p:nvPr/>
            </p:nvSpPr>
            <p:spPr>
              <a:xfrm>
                <a:off x="5138149" y="3486929"/>
                <a:ext cx="4085798" cy="369332"/>
              </a:xfrm>
              <a:prstGeom prst="rect">
                <a:avLst/>
              </a:prstGeom>
              <a:blipFill>
                <a:blip r:embed="rId6"/>
                <a:stretch>
                  <a:fillRect l="-1343" t="-8197" r="-597" b="-24590"/>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DC127D49-1B21-DD11-9CAA-215E17E680CC}"/>
              </a:ext>
            </a:extLst>
          </p:cNvPr>
          <p:cNvCxnSpPr>
            <a:cxnSpLocks/>
          </p:cNvCxnSpPr>
          <p:nvPr/>
        </p:nvCxnSpPr>
        <p:spPr>
          <a:xfrm>
            <a:off x="5422996" y="2442875"/>
            <a:ext cx="132081" cy="27502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741481C-AAD8-9D48-BC29-181EFF445090}"/>
              </a:ext>
            </a:extLst>
          </p:cNvPr>
          <p:cNvSpPr txBox="1"/>
          <p:nvPr/>
        </p:nvSpPr>
        <p:spPr>
          <a:xfrm>
            <a:off x="5555077" y="2411824"/>
            <a:ext cx="1511889" cy="307777"/>
          </a:xfrm>
          <a:prstGeom prst="rect">
            <a:avLst/>
          </a:prstGeom>
          <a:noFill/>
        </p:spPr>
        <p:txBody>
          <a:bodyPr wrap="none" rtlCol="0">
            <a:spAutoFit/>
          </a:bodyPr>
          <a:lstStyle/>
          <a:p>
            <a:r>
              <a:rPr lang="en-US" sz="1400" dirty="0">
                <a:solidFill>
                  <a:schemeClr val="accent1"/>
                </a:solidFill>
              </a:rPr>
              <a:t>broader/narrower</a:t>
            </a:r>
          </a:p>
        </p:txBody>
      </p:sp>
      <p:sp>
        <p:nvSpPr>
          <p:cNvPr id="42" name="TextBox 41">
            <a:extLst>
              <a:ext uri="{FF2B5EF4-FFF2-40B4-BE49-F238E27FC236}">
                <a16:creationId xmlns:a16="http://schemas.microsoft.com/office/drawing/2014/main" id="{8515DA72-9C21-E0B4-9A41-00D86417F4AC}"/>
              </a:ext>
            </a:extLst>
          </p:cNvPr>
          <p:cNvSpPr txBox="1"/>
          <p:nvPr/>
        </p:nvSpPr>
        <p:spPr>
          <a:xfrm>
            <a:off x="7297445" y="4117791"/>
            <a:ext cx="990977" cy="307777"/>
          </a:xfrm>
          <a:prstGeom prst="rect">
            <a:avLst/>
          </a:prstGeom>
          <a:noFill/>
        </p:spPr>
        <p:txBody>
          <a:bodyPr wrap="none" rtlCol="0">
            <a:spAutoFit/>
          </a:bodyPr>
          <a:lstStyle/>
          <a:p>
            <a:r>
              <a:rPr lang="en-US" sz="1400" dirty="0">
                <a:solidFill>
                  <a:schemeClr val="accent1"/>
                </a:solidFill>
              </a:rPr>
              <a:t>disjunction</a:t>
            </a:r>
          </a:p>
        </p:txBody>
      </p:sp>
      <p:cxnSp>
        <p:nvCxnSpPr>
          <p:cNvPr id="44" name="Straight Arrow Connector 43">
            <a:extLst>
              <a:ext uri="{FF2B5EF4-FFF2-40B4-BE49-F238E27FC236}">
                <a16:creationId xmlns:a16="http://schemas.microsoft.com/office/drawing/2014/main" id="{26D20206-5D94-2338-C1DB-28ABB394786A}"/>
              </a:ext>
            </a:extLst>
          </p:cNvPr>
          <p:cNvCxnSpPr>
            <a:stCxn id="6" idx="3"/>
            <a:endCxn id="42" idx="1"/>
          </p:cNvCxnSpPr>
          <p:nvPr/>
        </p:nvCxnSpPr>
        <p:spPr>
          <a:xfrm>
            <a:off x="7038349" y="4160357"/>
            <a:ext cx="259096" cy="11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E1927C2-9F20-FD0E-9340-4206DD655CA2}"/>
              </a:ext>
            </a:extLst>
          </p:cNvPr>
          <p:cNvCxnSpPr/>
          <p:nvPr/>
        </p:nvCxnSpPr>
        <p:spPr>
          <a:xfrm flipH="1">
            <a:off x="4436981" y="4423500"/>
            <a:ext cx="2931485" cy="286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D4BDDB-666C-8FA6-C6DD-F391303A8FE4}"/>
              </a:ext>
            </a:extLst>
          </p:cNvPr>
          <p:cNvCxnSpPr/>
          <p:nvPr/>
        </p:nvCxnSpPr>
        <p:spPr>
          <a:xfrm>
            <a:off x="7596278" y="4453884"/>
            <a:ext cx="0" cy="26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4C2669-CDD0-9ADB-50EF-0ABF01993428}"/>
              </a:ext>
            </a:extLst>
          </p:cNvPr>
          <p:cNvSpPr txBox="1"/>
          <p:nvPr/>
        </p:nvSpPr>
        <p:spPr>
          <a:xfrm>
            <a:off x="6045538" y="3094688"/>
            <a:ext cx="1122359" cy="307777"/>
          </a:xfrm>
          <a:prstGeom prst="rect">
            <a:avLst/>
          </a:prstGeom>
          <a:noFill/>
        </p:spPr>
        <p:txBody>
          <a:bodyPr wrap="none" rtlCol="0">
            <a:spAutoFit/>
          </a:bodyPr>
          <a:lstStyle/>
          <a:p>
            <a:r>
              <a:rPr lang="en-US" sz="1400" dirty="0">
                <a:solidFill>
                  <a:schemeClr val="accent1"/>
                </a:solidFill>
              </a:rPr>
              <a:t>independent</a:t>
            </a:r>
          </a:p>
        </p:txBody>
      </p:sp>
      <p:cxnSp>
        <p:nvCxnSpPr>
          <p:cNvPr id="50" name="Straight Arrow Connector 49">
            <a:extLst>
              <a:ext uri="{FF2B5EF4-FFF2-40B4-BE49-F238E27FC236}">
                <a16:creationId xmlns:a16="http://schemas.microsoft.com/office/drawing/2014/main" id="{7E6C1F5A-F9B2-AAD5-2DBA-F79F12D9FF23}"/>
              </a:ext>
            </a:extLst>
          </p:cNvPr>
          <p:cNvCxnSpPr>
            <a:cxnSpLocks/>
          </p:cNvCxnSpPr>
          <p:nvPr/>
        </p:nvCxnSpPr>
        <p:spPr>
          <a:xfrm>
            <a:off x="5968716" y="3066885"/>
            <a:ext cx="118881" cy="42004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98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Logical context</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17902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52">
                <a:extLst>
                  <a:ext uri="{FF2B5EF4-FFF2-40B4-BE49-F238E27FC236}">
                    <a16:creationId xmlns:a16="http://schemas.microsoft.com/office/drawing/2014/main" id="{D4360DD1-5504-159F-FB18-2DD0422B1D48}"/>
                  </a:ext>
                </a:extLst>
              </p:cNvPr>
              <p:cNvGraphicFramePr>
                <a:graphicFrameLocks noGrp="1"/>
              </p:cNvGraphicFramePr>
              <p:nvPr>
                <p:extLst>
                  <p:ext uri="{D42A27DB-BD31-4B8C-83A1-F6EECF244321}">
                    <p14:modId xmlns:p14="http://schemas.microsoft.com/office/powerpoint/2010/main" val="3755403361"/>
                  </p:ext>
                </p:extLst>
              </p:nvPr>
            </p:nvGraphicFramePr>
            <p:xfrm>
              <a:off x="560979" y="1134450"/>
              <a:ext cx="3145733" cy="1584960"/>
            </p:xfrm>
            <a:graphic>
              <a:graphicData uri="http://schemas.openxmlformats.org/drawingml/2006/table">
                <a:tbl>
                  <a:tblPr firstRow="1" bandRow="1">
                    <a:tableStyleId>{2D5ABB26-0587-4C30-8999-92F81FD0307C}</a:tableStyleId>
                  </a:tblPr>
                  <a:tblGrid>
                    <a:gridCol w="469794">
                      <a:extLst>
                        <a:ext uri="{9D8B030D-6E8A-4147-A177-3AD203B41FA5}">
                          <a16:colId xmlns:a16="http://schemas.microsoft.com/office/drawing/2014/main" val="3919644959"/>
                        </a:ext>
                      </a:extLst>
                    </a:gridCol>
                    <a:gridCol w="2675939">
                      <a:extLst>
                        <a:ext uri="{9D8B030D-6E8A-4147-A177-3AD203B41FA5}">
                          <a16:colId xmlns:a16="http://schemas.microsoft.com/office/drawing/2014/main" val="3379705832"/>
                        </a:ext>
                      </a:extLst>
                    </a:gridCol>
                  </a:tblGrid>
                  <a:tr h="396240">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396240">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rowSpan="2">
                      <a:txBody>
                        <a:bodyPr/>
                        <a:lstStyle/>
                        <a:p>
                          <a:pPr algn="ctr"/>
                          <a:r>
                            <a:rPr lang="en-US" sz="20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4" name="Table 52">
                <a:extLst>
                  <a:ext uri="{FF2B5EF4-FFF2-40B4-BE49-F238E27FC236}">
                    <a16:creationId xmlns:a16="http://schemas.microsoft.com/office/drawing/2014/main" id="{D4360DD1-5504-159F-FB18-2DD0422B1D48}"/>
                  </a:ext>
                </a:extLst>
              </p:cNvPr>
              <p:cNvGraphicFramePr>
                <a:graphicFrameLocks noGrp="1"/>
              </p:cNvGraphicFramePr>
              <p:nvPr>
                <p:extLst>
                  <p:ext uri="{D42A27DB-BD31-4B8C-83A1-F6EECF244321}">
                    <p14:modId xmlns:p14="http://schemas.microsoft.com/office/powerpoint/2010/main" val="3755403361"/>
                  </p:ext>
                </p:extLst>
              </p:nvPr>
            </p:nvGraphicFramePr>
            <p:xfrm>
              <a:off x="560979" y="1134450"/>
              <a:ext cx="3145733" cy="1584960"/>
            </p:xfrm>
            <a:graphic>
              <a:graphicData uri="http://schemas.openxmlformats.org/drawingml/2006/table">
                <a:tbl>
                  <a:tblPr firstRow="1" bandRow="1">
                    <a:tableStyleId>{2D5ABB26-0587-4C30-8999-92F81FD0307C}</a:tableStyleId>
                  </a:tblPr>
                  <a:tblGrid>
                    <a:gridCol w="469794">
                      <a:extLst>
                        <a:ext uri="{9D8B030D-6E8A-4147-A177-3AD203B41FA5}">
                          <a16:colId xmlns:a16="http://schemas.microsoft.com/office/drawing/2014/main" val="3919644959"/>
                        </a:ext>
                      </a:extLst>
                    </a:gridCol>
                    <a:gridCol w="2675939">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r="-572727"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17500" r="-227" b="-327692"/>
                          </a:stretch>
                        </a:blipFill>
                      </a:tcPr>
                    </a:tc>
                    <a:extLst>
                      <a:ext uri="{0D108BD9-81ED-4DB2-BD59-A6C34878D82A}">
                        <a16:rowId xmlns:a16="http://schemas.microsoft.com/office/drawing/2014/main" val="3648586678"/>
                      </a:ext>
                    </a:extLst>
                  </a:tr>
                  <a:tr h="396240">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rowSpan="2">
                      <a:txBody>
                        <a:bodyPr/>
                        <a:lstStyle/>
                        <a:p>
                          <a:pPr algn="ctr"/>
                          <a:r>
                            <a:rPr lang="en-US" sz="2000" dirty="0"/>
                            <a:t>F</a:t>
                          </a:r>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C27B7180-B3F9-B1A5-1604-8EDDA7724A0F}"/>
                  </a:ext>
                </a:extLst>
              </p:cNvPr>
              <p:cNvGraphicFramePr>
                <a:graphicFrameLocks noGrp="1"/>
              </p:cNvGraphicFramePr>
              <p:nvPr>
                <p:extLst>
                  <p:ext uri="{D42A27DB-BD31-4B8C-83A1-F6EECF244321}">
                    <p14:modId xmlns:p14="http://schemas.microsoft.com/office/powerpoint/2010/main" val="985836741"/>
                  </p:ext>
                </p:extLst>
              </p:nvPr>
            </p:nvGraphicFramePr>
            <p:xfrm>
              <a:off x="5248789" y="113445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𝑒</m:t>
                                </m:r>
                                <m:r>
                                  <a:rPr lang="en-US" sz="2000" b="0" i="1" smtClean="0">
                                    <a:latin typeface="Cambria Math" panose="02040503050406030204" pitchFamily="18" charset="0"/>
                                  </a:rPr>
                                  <m:t>)</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C27B7180-B3F9-B1A5-1604-8EDDA7724A0F}"/>
                  </a:ext>
                </a:extLst>
              </p:cNvPr>
              <p:cNvGraphicFramePr>
                <a:graphicFrameLocks noGrp="1"/>
              </p:cNvGraphicFramePr>
              <p:nvPr>
                <p:extLst>
                  <p:ext uri="{D42A27DB-BD31-4B8C-83A1-F6EECF244321}">
                    <p14:modId xmlns:p14="http://schemas.microsoft.com/office/powerpoint/2010/main" val="985836741"/>
                  </p:ext>
                </p:extLst>
              </p:nvPr>
            </p:nvGraphicFramePr>
            <p:xfrm>
              <a:off x="5248789" y="113445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72727"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500" r="-227" b="-327692"/>
                          </a:stretch>
                        </a:blipFill>
                      </a:tcPr>
                    </a:tc>
                    <a:extLst>
                      <a:ext uri="{0D108BD9-81ED-4DB2-BD59-A6C34878D82A}">
                        <a16:rowId xmlns:a16="http://schemas.microsoft.com/office/drawing/2014/main" val="3648586678"/>
                      </a:ext>
                    </a:extLst>
                  </a:tr>
                  <a:tr h="396240">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grpSp>
        <p:nvGrpSpPr>
          <p:cNvPr id="14" name="Group 13">
            <a:extLst>
              <a:ext uri="{FF2B5EF4-FFF2-40B4-BE49-F238E27FC236}">
                <a16:creationId xmlns:a16="http://schemas.microsoft.com/office/drawing/2014/main" id="{A7195653-3F88-8493-9BE0-AC118D8B0C5D}"/>
              </a:ext>
            </a:extLst>
          </p:cNvPr>
          <p:cNvGrpSpPr/>
          <p:nvPr/>
        </p:nvGrpSpPr>
        <p:grpSpPr>
          <a:xfrm>
            <a:off x="3850511" y="1745715"/>
            <a:ext cx="1281047" cy="737772"/>
            <a:chOff x="3850511" y="1745715"/>
            <a:chExt cx="1768730" cy="737772"/>
          </a:xfrm>
        </p:grpSpPr>
        <p:cxnSp>
          <p:nvCxnSpPr>
            <p:cNvPr id="6" name="Straight Arrow Connector 5">
              <a:extLst>
                <a:ext uri="{FF2B5EF4-FFF2-40B4-BE49-F238E27FC236}">
                  <a16:creationId xmlns:a16="http://schemas.microsoft.com/office/drawing/2014/main" id="{A9E0FBFB-D627-1F98-0241-37709193D3A7}"/>
                </a:ext>
              </a:extLst>
            </p:cNvPr>
            <p:cNvCxnSpPr>
              <a:cxnSpLocks/>
            </p:cNvCxnSpPr>
            <p:nvPr/>
          </p:nvCxnSpPr>
          <p:spPr>
            <a:xfrm>
              <a:off x="3850511" y="1745715"/>
              <a:ext cx="1768730" cy="737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ACF8462-5E17-0635-C503-AB6E732FEB58}"/>
                </a:ext>
              </a:extLst>
            </p:cNvPr>
            <p:cNvCxnSpPr>
              <a:cxnSpLocks/>
            </p:cNvCxnSpPr>
            <p:nvPr/>
          </p:nvCxnSpPr>
          <p:spPr>
            <a:xfrm flipV="1">
              <a:off x="3868524" y="1926930"/>
              <a:ext cx="1750717" cy="45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FD5D3734-FF71-4743-20B9-7AE26B9E5454}"/>
              </a:ext>
            </a:extLst>
          </p:cNvPr>
          <p:cNvPicPr>
            <a:picLocks noChangeAspect="1"/>
          </p:cNvPicPr>
          <p:nvPr/>
        </p:nvPicPr>
        <p:blipFill rotWithShape="1">
          <a:blip r:embed="rId4"/>
          <a:srcRect l="253" t="8542" r="622"/>
          <a:stretch/>
        </p:blipFill>
        <p:spPr>
          <a:xfrm>
            <a:off x="225448" y="211952"/>
            <a:ext cx="10787585" cy="66961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6FF4E20-3B3F-0D0B-2D49-5E5B1C00631A}"/>
                  </a:ext>
                </a:extLst>
              </p:cNvPr>
              <p:cNvSpPr txBox="1"/>
              <p:nvPr/>
            </p:nvSpPr>
            <p:spPr>
              <a:xfrm>
                <a:off x="1353921" y="4176451"/>
                <a:ext cx="7555273" cy="1323439"/>
              </a:xfrm>
              <a:prstGeom prst="rect">
                <a:avLst/>
              </a:prstGeom>
              <a:noFill/>
            </p:spPr>
            <p:txBody>
              <a:bodyPr wrap="none" rtlCol="0">
                <a:spAutoFit/>
              </a:bodyPr>
              <a:lstStyle/>
              <a:p>
                <a14:m>
                  <m:oMath xmlns:m="http://schemas.openxmlformats.org/officeDocument/2006/math">
                    <m:r>
                      <a:rPr lang="en-US" sz="4000" b="0" i="1" smtClean="0">
                        <a:solidFill>
                          <a:srgbClr val="C00000"/>
                        </a:solidFill>
                        <a:latin typeface="Cambria Math" panose="02040503050406030204" pitchFamily="18" charset="0"/>
                      </a:rPr>
                      <m:t>⇒</m:t>
                    </m:r>
                  </m:oMath>
                </a14:m>
                <a:r>
                  <a:rPr lang="en-US" sz="4000" dirty="0">
                    <a:solidFill>
                      <a:srgbClr val="C00000"/>
                    </a:solidFill>
                  </a:rPr>
                  <a:t> the logic of verifiable statements</a:t>
                </a:r>
                <a:br>
                  <a:rPr lang="en-US" sz="4000" dirty="0">
                    <a:solidFill>
                      <a:srgbClr val="C00000"/>
                    </a:solidFill>
                  </a:rPr>
                </a:br>
                <a:r>
                  <a:rPr lang="en-US" sz="4000" dirty="0">
                    <a:solidFill>
                      <a:srgbClr val="C00000"/>
                    </a:solidFill>
                  </a:rPr>
                  <a:t>does not include negation!</a:t>
                </a:r>
              </a:p>
            </p:txBody>
          </p:sp>
        </mc:Choice>
        <mc:Fallback xmlns="">
          <p:sp>
            <p:nvSpPr>
              <p:cNvPr id="10" name="TextBox 9">
                <a:extLst>
                  <a:ext uri="{FF2B5EF4-FFF2-40B4-BE49-F238E27FC236}">
                    <a16:creationId xmlns:a16="http://schemas.microsoft.com/office/drawing/2014/main" id="{56FF4E20-3B3F-0D0B-2D49-5E5B1C00631A}"/>
                  </a:ext>
                </a:extLst>
              </p:cNvPr>
              <p:cNvSpPr txBox="1">
                <a:spLocks noRot="1" noChangeAspect="1" noMove="1" noResize="1" noEditPoints="1" noAdjustHandles="1" noChangeArrowheads="1" noChangeShapeType="1" noTextEdit="1"/>
              </p:cNvSpPr>
              <p:nvPr/>
            </p:nvSpPr>
            <p:spPr>
              <a:xfrm>
                <a:off x="1353921" y="4176451"/>
                <a:ext cx="7555273" cy="1323439"/>
              </a:xfrm>
              <a:prstGeom prst="rect">
                <a:avLst/>
              </a:prstGeom>
              <a:blipFill>
                <a:blip r:embed="rId5"/>
                <a:stretch>
                  <a:fillRect l="-2825" t="-8295" r="-1776" b="-18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2546B3-0D9B-53A6-B81A-AE6594A1D39E}"/>
                  </a:ext>
                </a:extLst>
              </p:cNvPr>
              <p:cNvSpPr txBox="1"/>
              <p:nvPr/>
            </p:nvSpPr>
            <p:spPr>
              <a:xfrm>
                <a:off x="451377" y="3116439"/>
                <a:ext cx="9837117" cy="830997"/>
              </a:xfrm>
              <a:prstGeom prst="rect">
                <a:avLst/>
              </a:prstGeom>
              <a:noFill/>
            </p:spPr>
            <p:txBody>
              <a:bodyPr wrap="none" rtlCol="0">
                <a:spAutoFit/>
              </a:bodyPr>
              <a:lstStyle/>
              <a:p>
                <a:r>
                  <a:rPr lang="en-US" sz="2400" dirty="0"/>
                  <a:t>From </a:t>
                </a:r>
                <a14:m>
                  <m:oMath xmlns:m="http://schemas.openxmlformats.org/officeDocument/2006/math">
                    <m:r>
                      <a:rPr lang="en-US" sz="2400" b="0" i="1" smtClean="0">
                        <a:latin typeface="Cambria Math" panose="02040503050406030204" pitchFamily="18" charset="0"/>
                      </a:rPr>
                      <m:t>𝑒</m:t>
                    </m:r>
                  </m:oMath>
                </a14:m>
                <a:r>
                  <a:rPr lang="en-US" sz="2400" dirty="0"/>
                  <a:t>, we can construct the test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oMath>
                </a14:m>
                <a:r>
                  <a:rPr lang="en-US" sz="2400" dirty="0"/>
                  <a:t> that switches SUCCESS with FAILURE,</a:t>
                </a:r>
              </a:p>
              <a:p>
                <a:r>
                  <a:rPr lang="en-US" sz="2400" dirty="0"/>
                  <a:t>but the non-termination remains</a:t>
                </a:r>
              </a:p>
            </p:txBody>
          </p:sp>
        </mc:Choice>
        <mc:Fallback xmlns="">
          <p:sp>
            <p:nvSpPr>
              <p:cNvPr id="11" name="TextBox 10">
                <a:extLst>
                  <a:ext uri="{FF2B5EF4-FFF2-40B4-BE49-F238E27FC236}">
                    <a16:creationId xmlns:a16="http://schemas.microsoft.com/office/drawing/2014/main" id="{5B2546B3-0D9B-53A6-B81A-AE6594A1D39E}"/>
                  </a:ext>
                </a:extLst>
              </p:cNvPr>
              <p:cNvSpPr txBox="1">
                <a:spLocks noRot="1" noChangeAspect="1" noMove="1" noResize="1" noEditPoints="1" noAdjustHandles="1" noChangeArrowheads="1" noChangeShapeType="1" noTextEdit="1"/>
              </p:cNvSpPr>
              <p:nvPr/>
            </p:nvSpPr>
            <p:spPr>
              <a:xfrm>
                <a:off x="451377" y="3116439"/>
                <a:ext cx="9837117" cy="830997"/>
              </a:xfrm>
              <a:prstGeom prst="rect">
                <a:avLst/>
              </a:prstGeom>
              <a:blipFill>
                <a:blip r:embed="rId6"/>
                <a:stretch>
                  <a:fillRect l="-929"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DE959B-CA9E-7674-FB69-62DFF0266BCC}"/>
                  </a:ext>
                </a:extLst>
              </p:cNvPr>
              <p:cNvSpPr txBox="1"/>
              <p:nvPr/>
            </p:nvSpPr>
            <p:spPr>
              <a:xfrm>
                <a:off x="8845901" y="1366162"/>
                <a:ext cx="3250185" cy="1200329"/>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m:t>
                    </m:r>
                    <m:r>
                      <a:rPr lang="en-US" sz="1800" b="0" i="1" smtClean="0">
                        <a:latin typeface="Cambria Math" panose="02040503050406030204" pitchFamily="18" charset="0"/>
                      </a:rPr>
                      <m:t>𝑒</m:t>
                    </m:r>
                    <m:r>
                      <a:rPr lang="en-US" sz="1800" b="0" i="1" smtClean="0">
                        <a:latin typeface="Cambria Math" panose="02040503050406030204" pitchFamily="18" charset="0"/>
                      </a:rPr>
                      <m:t>)</m:t>
                    </m:r>
                  </m:oMath>
                </a14:m>
                <a:r>
                  <a:rPr lang="en-US" sz="1800" dirty="0"/>
                  <a:t>:</a:t>
                </a:r>
              </a:p>
              <a:p>
                <a:pPr marL="342900" indent="-342900">
                  <a:buAutoNum type="arabicPeriod"/>
                </a:pPr>
                <a:r>
                  <a:rPr lang="en-US" dirty="0"/>
                  <a:t>Run test </a:t>
                </a:r>
                <a14:m>
                  <m:oMath xmlns:m="http://schemas.openxmlformats.org/officeDocument/2006/math">
                    <m:r>
                      <a:rPr lang="en-US" b="0" i="1" smtClean="0">
                        <a:latin typeface="Cambria Math" panose="02040503050406030204" pitchFamily="18" charset="0"/>
                      </a:rPr>
                      <m:t>𝑒</m:t>
                    </m:r>
                  </m:oMath>
                </a14:m>
                <a:endParaRPr lang="en-US" sz="1800" dirty="0"/>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fails, return SUCCESS</a:t>
                </a:r>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succeeds, return FAILURE</a:t>
                </a:r>
              </a:p>
            </p:txBody>
          </p:sp>
        </mc:Choice>
        <mc:Fallback xmlns="">
          <p:sp>
            <p:nvSpPr>
              <p:cNvPr id="13" name="TextBox 12">
                <a:extLst>
                  <a:ext uri="{FF2B5EF4-FFF2-40B4-BE49-F238E27FC236}">
                    <a16:creationId xmlns:a16="http://schemas.microsoft.com/office/drawing/2014/main" id="{15DE959B-CA9E-7674-FB69-62DFF0266BCC}"/>
                  </a:ext>
                </a:extLst>
              </p:cNvPr>
              <p:cNvSpPr txBox="1">
                <a:spLocks noRot="1" noChangeAspect="1" noMove="1" noResize="1" noEditPoints="1" noAdjustHandles="1" noChangeArrowheads="1" noChangeShapeType="1" noTextEdit="1"/>
              </p:cNvSpPr>
              <p:nvPr/>
            </p:nvSpPr>
            <p:spPr>
              <a:xfrm>
                <a:off x="8845901" y="1366162"/>
                <a:ext cx="3250185" cy="1200329"/>
              </a:xfrm>
              <a:prstGeom prst="rect">
                <a:avLst/>
              </a:prstGeom>
              <a:blipFill>
                <a:blip r:embed="rId7"/>
                <a:stretch>
                  <a:fillRect l="-1501" t="-2538" r="-1126" b="-7107"/>
                </a:stretch>
              </a:blipFill>
            </p:spPr>
            <p:txBody>
              <a:bodyPr/>
              <a:lstStyle/>
              <a:p>
                <a:r>
                  <a:rPr lang="en-US">
                    <a:noFill/>
                  </a:rPr>
                  <a:t> </a:t>
                </a:r>
              </a:p>
            </p:txBody>
          </p:sp>
        </mc:Fallback>
      </mc:AlternateContent>
    </p:spTree>
    <p:extLst>
      <p:ext uri="{BB962C8B-B14F-4D97-AF65-F5344CB8AC3E}">
        <p14:creationId xmlns:p14="http://schemas.microsoft.com/office/powerpoint/2010/main" val="208041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823119-A0BE-F3D8-4C42-863C4614E3AB}"/>
              </a:ext>
            </a:extLst>
          </p:cNvPr>
          <p:cNvPicPr>
            <a:picLocks noChangeAspect="1"/>
          </p:cNvPicPr>
          <p:nvPr/>
        </p:nvPicPr>
        <p:blipFill rotWithShape="1">
          <a:blip r:embed="rId2"/>
          <a:srcRect l="771" t="11019" r="769"/>
          <a:stretch/>
        </p:blipFill>
        <p:spPr>
          <a:xfrm>
            <a:off x="347979" y="373380"/>
            <a:ext cx="10896669" cy="1005839"/>
          </a:xfrm>
          <a:prstGeom prst="rect">
            <a:avLst/>
          </a:prstGeom>
        </p:spPr>
      </p:pic>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2978285128"/>
                  </p:ext>
                </p:extLst>
              </p:nvPr>
            </p:nvGraphicFramePr>
            <p:xfrm>
              <a:off x="882529" y="167640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2978285128"/>
                  </p:ext>
                </p:extLst>
              </p:nvPr>
            </p:nvGraphicFramePr>
            <p:xfrm>
              <a:off x="882529" y="1676400"/>
              <a:ext cx="3150263" cy="158496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74026"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460" r="-227" b="-327692"/>
                          </a:stretch>
                        </a:blipFill>
                      </a:tcPr>
                    </a:tc>
                    <a:extLst>
                      <a:ext uri="{0D108BD9-81ED-4DB2-BD59-A6C34878D82A}">
                        <a16:rowId xmlns:a16="http://schemas.microsoft.com/office/drawing/2014/main" val="3648586678"/>
                      </a:ext>
                    </a:extLst>
                  </a:tr>
                  <a:tr h="396240">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
        <p:nvSpPr>
          <p:cNvPr id="6" name="TextBox 5">
            <a:extLst>
              <a:ext uri="{FF2B5EF4-FFF2-40B4-BE49-F238E27FC236}">
                <a16:creationId xmlns:a16="http://schemas.microsoft.com/office/drawing/2014/main" id="{C54CF8E2-4C77-1674-DE8F-0FC18A3F173A}"/>
              </a:ext>
            </a:extLst>
          </p:cNvPr>
          <p:cNvSpPr txBox="1"/>
          <p:nvPr/>
        </p:nvSpPr>
        <p:spPr>
          <a:xfrm>
            <a:off x="4757595" y="1790700"/>
            <a:ext cx="4891182" cy="1200329"/>
          </a:xfrm>
          <a:prstGeom prst="rect">
            <a:avLst/>
          </a:prstGeom>
          <a:noFill/>
        </p:spPr>
        <p:txBody>
          <a:bodyPr wrap="square" rtlCol="0">
            <a:spAutoFit/>
          </a:bodyPr>
          <a:lstStyle/>
          <a:p>
            <a:r>
              <a:rPr lang="en-US" sz="2400" dirty="0"/>
              <a:t>Statements are falsifiable if there is a test that always terminates with failure if the statement is true</a:t>
            </a:r>
          </a:p>
        </p:txBody>
      </p:sp>
      <p:sp>
        <p:nvSpPr>
          <p:cNvPr id="7" name="TextBox 6">
            <a:extLst>
              <a:ext uri="{FF2B5EF4-FFF2-40B4-BE49-F238E27FC236}">
                <a16:creationId xmlns:a16="http://schemas.microsoft.com/office/drawing/2014/main" id="{2A8C0365-ECA1-2D42-2DDC-A506C5B28811}"/>
              </a:ext>
            </a:extLst>
          </p:cNvPr>
          <p:cNvSpPr txBox="1"/>
          <p:nvPr/>
        </p:nvSpPr>
        <p:spPr>
          <a:xfrm>
            <a:off x="467535" y="3713115"/>
            <a:ext cx="5620062" cy="1569660"/>
          </a:xfrm>
          <a:prstGeom prst="rect">
            <a:avLst/>
          </a:prstGeom>
          <a:noFill/>
        </p:spPr>
        <p:txBody>
          <a:bodyPr wrap="square" rtlCol="0">
            <a:spAutoFit/>
          </a:bodyPr>
          <a:lstStyle/>
          <a:p>
            <a:r>
              <a:rPr lang="en-US" sz="3200" dirty="0">
                <a:solidFill>
                  <a:schemeClr val="accent6">
                    <a:lumMod val="75000"/>
                  </a:schemeClr>
                </a:solidFill>
              </a:rPr>
              <a:t>Note that formally falsifiable is defined to be the negation of verifiable statements</a:t>
            </a:r>
          </a:p>
        </p:txBody>
      </p:sp>
      <p:sp>
        <p:nvSpPr>
          <p:cNvPr id="8" name="TextBox 7">
            <a:extLst>
              <a:ext uri="{FF2B5EF4-FFF2-40B4-BE49-F238E27FC236}">
                <a16:creationId xmlns:a16="http://schemas.microsoft.com/office/drawing/2014/main" id="{9977071F-88D0-48B0-F564-1EF9239CE62B}"/>
              </a:ext>
            </a:extLst>
          </p:cNvPr>
          <p:cNvSpPr txBox="1"/>
          <p:nvPr/>
        </p:nvSpPr>
        <p:spPr>
          <a:xfrm>
            <a:off x="5494020" y="4273783"/>
            <a:ext cx="2689860" cy="646331"/>
          </a:xfrm>
          <a:prstGeom prst="rect">
            <a:avLst/>
          </a:prstGeom>
          <a:noFill/>
        </p:spPr>
        <p:txBody>
          <a:bodyPr wrap="square" rtlCol="0">
            <a:spAutoFit/>
          </a:bodyPr>
          <a:lstStyle/>
          <a:p>
            <a:pPr algn="r"/>
            <a:r>
              <a:rPr lang="en-US" dirty="0"/>
              <a:t>Reduces the number</a:t>
            </a:r>
            <a:br>
              <a:rPr lang="en-US" dirty="0"/>
            </a:br>
            <a:r>
              <a:rPr lang="en-US" dirty="0"/>
              <a:t> of primitive concepts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2A870C-D4D7-0F69-BBF3-440D23B2B9FA}"/>
                  </a:ext>
                </a:extLst>
              </p:cNvPr>
              <p:cNvSpPr txBox="1"/>
              <p:nvPr/>
            </p:nvSpPr>
            <p:spPr>
              <a:xfrm>
                <a:off x="693420" y="5474111"/>
                <a:ext cx="820025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The justification must show these definitions to be equivalent</a:t>
                </a:r>
              </a:p>
            </p:txBody>
          </p:sp>
        </mc:Choice>
        <mc:Fallback xmlns="">
          <p:sp>
            <p:nvSpPr>
              <p:cNvPr id="9" name="TextBox 8">
                <a:extLst>
                  <a:ext uri="{FF2B5EF4-FFF2-40B4-BE49-F238E27FC236}">
                    <a16:creationId xmlns:a16="http://schemas.microsoft.com/office/drawing/2014/main" id="{672A870C-D4D7-0F69-BBF3-440D23B2B9FA}"/>
                  </a:ext>
                </a:extLst>
              </p:cNvPr>
              <p:cNvSpPr txBox="1">
                <a:spLocks noRot="1" noChangeAspect="1" noMove="1" noResize="1" noEditPoints="1" noAdjustHandles="1" noChangeArrowheads="1" noChangeShapeType="1" noTextEdit="1"/>
              </p:cNvSpPr>
              <p:nvPr/>
            </p:nvSpPr>
            <p:spPr>
              <a:xfrm>
                <a:off x="693420" y="5474111"/>
                <a:ext cx="8200258" cy="461665"/>
              </a:xfrm>
              <a:prstGeom prst="rect">
                <a:avLst/>
              </a:prstGeom>
              <a:blipFill>
                <a:blip r:embed="rId4"/>
                <a:stretch>
                  <a:fillRect t="-10526" r="-74" b="-28947"/>
                </a:stretch>
              </a:blipFill>
            </p:spPr>
            <p:txBody>
              <a:bodyPr/>
              <a:lstStyle/>
              <a:p>
                <a:r>
                  <a:rPr lang="en-US">
                    <a:noFill/>
                  </a:rPr>
                  <a:t> </a:t>
                </a:r>
              </a:p>
            </p:txBody>
          </p:sp>
        </mc:Fallback>
      </mc:AlternateContent>
    </p:spTree>
    <p:extLst>
      <p:ext uri="{BB962C8B-B14F-4D97-AF65-F5344CB8AC3E}">
        <p14:creationId xmlns:p14="http://schemas.microsoft.com/office/powerpoint/2010/main" val="38773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823119-A0BE-F3D8-4C42-863C4614E3AB}"/>
              </a:ext>
            </a:extLst>
          </p:cNvPr>
          <p:cNvPicPr>
            <a:picLocks noChangeAspect="1"/>
          </p:cNvPicPr>
          <p:nvPr/>
        </p:nvPicPr>
        <p:blipFill rotWithShape="1">
          <a:blip r:embed="rId2"/>
          <a:srcRect l="771" t="11019" r="769"/>
          <a:stretch/>
        </p:blipFill>
        <p:spPr>
          <a:xfrm>
            <a:off x="347979" y="373380"/>
            <a:ext cx="10896669" cy="1005839"/>
          </a:xfrm>
          <a:prstGeom prst="rect">
            <a:avLst/>
          </a:prstGeom>
        </p:spPr>
      </p:pic>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704024381"/>
                  </p:ext>
                </p:extLst>
              </p:nvPr>
            </p:nvGraphicFramePr>
            <p:xfrm>
              <a:off x="1734852" y="3054223"/>
              <a:ext cx="6243288" cy="1584960"/>
            </p:xfrm>
            <a:graphic>
              <a:graphicData uri="http://schemas.openxmlformats.org/drawingml/2006/table">
                <a:tbl>
                  <a:tblPr firstRow="1" bandRow="1">
                    <a:tableStyleId>{2D5ABB26-0587-4C30-8999-92F81FD0307C}</a:tableStyleId>
                  </a:tblPr>
                  <a:tblGrid>
                    <a:gridCol w="466198">
                      <a:extLst>
                        <a:ext uri="{9D8B030D-6E8A-4147-A177-3AD203B41FA5}">
                          <a16:colId xmlns:a16="http://schemas.microsoft.com/office/drawing/2014/main" val="3919644959"/>
                        </a:ext>
                      </a:extLst>
                    </a:gridCol>
                    <a:gridCol w="466198">
                      <a:extLst>
                        <a:ext uri="{9D8B030D-6E8A-4147-A177-3AD203B41FA5}">
                          <a16:colId xmlns:a16="http://schemas.microsoft.com/office/drawing/2014/main" val="3714120573"/>
                        </a:ext>
                      </a:extLst>
                    </a:gridCol>
                    <a:gridCol w="2655446">
                      <a:extLst>
                        <a:ext uri="{9D8B030D-6E8A-4147-A177-3AD203B41FA5}">
                          <a16:colId xmlns:a16="http://schemas.microsoft.com/office/drawing/2014/main" val="3379705832"/>
                        </a:ext>
                      </a:extLst>
                    </a:gridCol>
                    <a:gridCol w="2655446">
                      <a:extLst>
                        <a:ext uri="{9D8B030D-6E8A-4147-A177-3AD203B41FA5}">
                          <a16:colId xmlns:a16="http://schemas.microsoft.com/office/drawing/2014/main" val="1266739554"/>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𝑒</m:t>
                                </m:r>
                                <m:r>
                                  <a:rPr lang="en-US" sz="2000" b="0" i="1" smtClean="0">
                                    <a:latin typeface="Cambria Math" panose="02040503050406030204" pitchFamily="18" charset="0"/>
                                  </a:rPr>
                                  <m:t>)</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20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69155">
                    <a:tc>
                      <a:txBody>
                        <a:bodyPr/>
                        <a:lstStyle/>
                        <a:p>
                          <a:pPr algn="ctr"/>
                          <a:r>
                            <a:rPr lang="en-US" sz="2000" dirty="0"/>
                            <a:t>F</a:t>
                          </a:r>
                        </a:p>
                      </a:txBody>
                      <a:tcPr anchor="ctr">
                        <a:solidFill>
                          <a:schemeClr val="accent2">
                            <a:lumMod val="50000"/>
                          </a:schemeClr>
                        </a:solidFill>
                      </a:tcPr>
                    </a:tc>
                    <a:tc>
                      <a:txBody>
                        <a:bodyPr/>
                        <a:lstStyle/>
                        <a:p>
                          <a:pPr algn="ctr"/>
                          <a:r>
                            <a:rPr lang="en-US" sz="20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solidFill>
                            </a:rPr>
                            <a:t>SUCCESS (in finite time)</a:t>
                          </a:r>
                          <a:endParaRPr lang="en-US" sz="2000" dirty="0"/>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1772FFA2-EB22-1ABF-5D2E-BAEAC32CDC0D}"/>
                  </a:ext>
                </a:extLst>
              </p:cNvPr>
              <p:cNvGraphicFramePr>
                <a:graphicFrameLocks noGrp="1"/>
              </p:cNvGraphicFramePr>
              <p:nvPr>
                <p:extLst>
                  <p:ext uri="{D42A27DB-BD31-4B8C-83A1-F6EECF244321}">
                    <p14:modId xmlns:p14="http://schemas.microsoft.com/office/powerpoint/2010/main" val="704024381"/>
                  </p:ext>
                </p:extLst>
              </p:nvPr>
            </p:nvGraphicFramePr>
            <p:xfrm>
              <a:off x="1734852" y="3054223"/>
              <a:ext cx="6243288" cy="1584960"/>
            </p:xfrm>
            <a:graphic>
              <a:graphicData uri="http://schemas.openxmlformats.org/drawingml/2006/table">
                <a:tbl>
                  <a:tblPr firstRow="1" bandRow="1">
                    <a:tableStyleId>{2D5ABB26-0587-4C30-8999-92F81FD0307C}</a:tableStyleId>
                  </a:tblPr>
                  <a:tblGrid>
                    <a:gridCol w="466198">
                      <a:extLst>
                        <a:ext uri="{9D8B030D-6E8A-4147-A177-3AD203B41FA5}">
                          <a16:colId xmlns:a16="http://schemas.microsoft.com/office/drawing/2014/main" val="3919644959"/>
                        </a:ext>
                      </a:extLst>
                    </a:gridCol>
                    <a:gridCol w="466198">
                      <a:extLst>
                        <a:ext uri="{9D8B030D-6E8A-4147-A177-3AD203B41FA5}">
                          <a16:colId xmlns:a16="http://schemas.microsoft.com/office/drawing/2014/main" val="3714120573"/>
                        </a:ext>
                      </a:extLst>
                    </a:gridCol>
                    <a:gridCol w="2655446">
                      <a:extLst>
                        <a:ext uri="{9D8B030D-6E8A-4147-A177-3AD203B41FA5}">
                          <a16:colId xmlns:a16="http://schemas.microsoft.com/office/drawing/2014/main" val="3379705832"/>
                        </a:ext>
                      </a:extLst>
                    </a:gridCol>
                    <a:gridCol w="2655446">
                      <a:extLst>
                        <a:ext uri="{9D8B030D-6E8A-4147-A177-3AD203B41FA5}">
                          <a16:colId xmlns:a16="http://schemas.microsoft.com/office/drawing/2014/main" val="1266739554"/>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1232468"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01316" r="-1148684"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092" r="-100229" b="-3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35092" r="-229" b="-327692"/>
                          </a:stretch>
                        </a:blipFill>
                      </a:tcPr>
                    </a:tc>
                    <a:extLst>
                      <a:ext uri="{0D108BD9-81ED-4DB2-BD59-A6C34878D82A}">
                        <a16:rowId xmlns:a16="http://schemas.microsoft.com/office/drawing/2014/main" val="3648586678"/>
                      </a:ext>
                    </a:extLst>
                  </a:tr>
                  <a:tr h="396240">
                    <a:tc rowSpan="2">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20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vMerge="1">
                      <a:txBody>
                        <a:bodyPr/>
                        <a:lstStyle/>
                        <a:p>
                          <a:pPr algn="ct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96240">
                    <a:tc>
                      <a:txBody>
                        <a:bodyPr/>
                        <a:lstStyle/>
                        <a:p>
                          <a:pPr algn="ctr"/>
                          <a:r>
                            <a:rPr lang="en-US" sz="2000" dirty="0"/>
                            <a:t>F</a:t>
                          </a:r>
                        </a:p>
                      </a:txBody>
                      <a:tcPr anchor="ctr">
                        <a:solidFill>
                          <a:schemeClr val="accent2">
                            <a:lumMod val="50000"/>
                          </a:schemeClr>
                        </a:solidFill>
                      </a:tcPr>
                    </a:tc>
                    <a:tc>
                      <a:txBody>
                        <a:bodyPr/>
                        <a:lstStyle/>
                        <a:p>
                          <a:pPr algn="ctr"/>
                          <a:r>
                            <a:rPr lang="en-US" sz="20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accent6"/>
                              </a:solidFill>
                            </a:rPr>
                            <a:t>SUCCESS (in finite time)</a:t>
                          </a:r>
                          <a:endParaRPr lang="en-US" sz="2000" dirty="0"/>
                        </a:p>
                      </a:txBody>
                      <a:tcP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54CF8E2-4C77-1674-DE8F-0FC18A3F173A}"/>
                  </a:ext>
                </a:extLst>
              </p:cNvPr>
              <p:cNvSpPr txBox="1"/>
              <p:nvPr/>
            </p:nvSpPr>
            <p:spPr>
              <a:xfrm>
                <a:off x="990601" y="1593473"/>
                <a:ext cx="3970020" cy="830997"/>
              </a:xfrm>
              <a:prstGeom prst="rect">
                <a:avLst/>
              </a:prstGeom>
              <a:noFill/>
            </p:spPr>
            <p:txBody>
              <a:bodyPr wrap="square" rtlCol="0">
                <a:spAutoFit/>
              </a:bodyPr>
              <a:lstStyle/>
              <a:p>
                <a:r>
                  <a:rPr lang="en-US" sz="2400" dirty="0"/>
                  <a:t>Suppose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𝑠</m:t>
                    </m:r>
                  </m:oMath>
                </a14:m>
                <a:r>
                  <a:rPr lang="en-US" sz="2400" dirty="0"/>
                  <a:t> is verifiable. Then we can find a test such that</a:t>
                </a:r>
              </a:p>
            </p:txBody>
          </p:sp>
        </mc:Choice>
        <mc:Fallback xmlns="">
          <p:sp>
            <p:nvSpPr>
              <p:cNvPr id="6" name="TextBox 5">
                <a:extLst>
                  <a:ext uri="{FF2B5EF4-FFF2-40B4-BE49-F238E27FC236}">
                    <a16:creationId xmlns:a16="http://schemas.microsoft.com/office/drawing/2014/main" id="{C54CF8E2-4C77-1674-DE8F-0FC18A3F173A}"/>
                  </a:ext>
                </a:extLst>
              </p:cNvPr>
              <p:cNvSpPr txBox="1">
                <a:spLocks noRot="1" noChangeAspect="1" noMove="1" noResize="1" noEditPoints="1" noAdjustHandles="1" noChangeArrowheads="1" noChangeShapeType="1" noTextEdit="1"/>
              </p:cNvSpPr>
              <p:nvPr/>
            </p:nvSpPr>
            <p:spPr>
              <a:xfrm>
                <a:off x="990601" y="1593473"/>
                <a:ext cx="3970020" cy="830997"/>
              </a:xfrm>
              <a:prstGeom prst="rect">
                <a:avLst/>
              </a:prstGeom>
              <a:blipFill>
                <a:blip r:embed="rId4"/>
                <a:stretch>
                  <a:fillRect l="-2458" t="-5839" r="-291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2A870C-D4D7-0F69-BBF3-440D23B2B9FA}"/>
                  </a:ext>
                </a:extLst>
              </p:cNvPr>
              <p:cNvSpPr txBox="1"/>
              <p:nvPr/>
            </p:nvSpPr>
            <p:spPr>
              <a:xfrm>
                <a:off x="586740" y="5063747"/>
                <a:ext cx="7269480" cy="1077218"/>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If the negation of a statement is verifiable, then the statement is falsifiable</a:t>
                </a:r>
              </a:p>
            </p:txBody>
          </p:sp>
        </mc:Choice>
        <mc:Fallback xmlns="">
          <p:sp>
            <p:nvSpPr>
              <p:cNvPr id="9" name="TextBox 8">
                <a:extLst>
                  <a:ext uri="{FF2B5EF4-FFF2-40B4-BE49-F238E27FC236}">
                    <a16:creationId xmlns:a16="http://schemas.microsoft.com/office/drawing/2014/main" id="{672A870C-D4D7-0F69-BBF3-440D23B2B9FA}"/>
                  </a:ext>
                </a:extLst>
              </p:cNvPr>
              <p:cNvSpPr txBox="1">
                <a:spLocks noRot="1" noChangeAspect="1" noMove="1" noResize="1" noEditPoints="1" noAdjustHandles="1" noChangeArrowheads="1" noChangeShapeType="1" noTextEdit="1"/>
              </p:cNvSpPr>
              <p:nvPr/>
            </p:nvSpPr>
            <p:spPr>
              <a:xfrm>
                <a:off x="586740" y="5063747"/>
                <a:ext cx="7269480" cy="1077218"/>
              </a:xfrm>
              <a:prstGeom prst="rect">
                <a:avLst/>
              </a:prstGeom>
              <a:blipFill>
                <a:blip r:embed="rId5"/>
                <a:stretch>
                  <a:fillRect l="-2096" t="-6818" b="-1818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BE853F-BDB3-E37F-799A-B3826F766C8F}"/>
              </a:ext>
            </a:extLst>
          </p:cNvPr>
          <p:cNvCxnSpPr/>
          <p:nvPr/>
        </p:nvCxnSpPr>
        <p:spPr>
          <a:xfrm>
            <a:off x="3611880" y="2550141"/>
            <a:ext cx="266700" cy="46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DB61E2-77E4-99A7-5270-3063D63150F2}"/>
                  </a:ext>
                </a:extLst>
              </p:cNvPr>
              <p:cNvSpPr txBox="1"/>
              <p:nvPr/>
            </p:nvSpPr>
            <p:spPr>
              <a:xfrm>
                <a:off x="8762081" y="2550141"/>
                <a:ext cx="3250185" cy="1200329"/>
              </a:xfrm>
              <a:prstGeom prst="rect">
                <a:avLst/>
              </a:prstGeom>
              <a:noFill/>
            </p:spPr>
            <p:txBody>
              <a:bodyPr wrap="none" rtlCol="0">
                <a:spAutoFit/>
              </a:bodyPr>
              <a:lstStyle/>
              <a:p>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m:t>
                        </m:r>
                      </m:sub>
                    </m:sSub>
                    <m:r>
                      <a:rPr lang="en-US" sz="1800" b="0" i="1" smtClean="0">
                        <a:latin typeface="Cambria Math" panose="02040503050406030204" pitchFamily="18" charset="0"/>
                      </a:rPr>
                      <m:t>(</m:t>
                    </m:r>
                    <m:r>
                      <a:rPr lang="en-US" sz="1800" b="0" i="1" smtClean="0">
                        <a:latin typeface="Cambria Math" panose="02040503050406030204" pitchFamily="18" charset="0"/>
                      </a:rPr>
                      <m:t>𝑒</m:t>
                    </m:r>
                    <m:r>
                      <a:rPr lang="en-US" sz="1800" b="0" i="1" smtClean="0">
                        <a:latin typeface="Cambria Math" panose="02040503050406030204" pitchFamily="18" charset="0"/>
                      </a:rPr>
                      <m:t>)</m:t>
                    </m:r>
                  </m:oMath>
                </a14:m>
                <a:r>
                  <a:rPr lang="en-US" sz="1800" dirty="0"/>
                  <a:t>:</a:t>
                </a:r>
              </a:p>
              <a:p>
                <a:pPr marL="342900" indent="-342900">
                  <a:buAutoNum type="arabicPeriod"/>
                </a:pPr>
                <a:r>
                  <a:rPr lang="en-US" dirty="0"/>
                  <a:t>Run test </a:t>
                </a:r>
                <a14:m>
                  <m:oMath xmlns:m="http://schemas.openxmlformats.org/officeDocument/2006/math">
                    <m:r>
                      <a:rPr lang="en-US" b="0" i="1" smtClean="0">
                        <a:latin typeface="Cambria Math" panose="02040503050406030204" pitchFamily="18" charset="0"/>
                      </a:rPr>
                      <m:t>𝑒</m:t>
                    </m:r>
                  </m:oMath>
                </a14:m>
                <a:endParaRPr lang="en-US" sz="1800" dirty="0"/>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fails, return SUCCESS</a:t>
                </a:r>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succeeds, return FAILURE</a:t>
                </a:r>
              </a:p>
            </p:txBody>
          </p:sp>
        </mc:Choice>
        <mc:Fallback xmlns="">
          <p:sp>
            <p:nvSpPr>
              <p:cNvPr id="12" name="TextBox 11">
                <a:extLst>
                  <a:ext uri="{FF2B5EF4-FFF2-40B4-BE49-F238E27FC236}">
                    <a16:creationId xmlns:a16="http://schemas.microsoft.com/office/drawing/2014/main" id="{E6DB61E2-77E4-99A7-5270-3063D63150F2}"/>
                  </a:ext>
                </a:extLst>
              </p:cNvPr>
              <p:cNvSpPr txBox="1">
                <a:spLocks noRot="1" noChangeAspect="1" noMove="1" noResize="1" noEditPoints="1" noAdjustHandles="1" noChangeArrowheads="1" noChangeShapeType="1" noTextEdit="1"/>
              </p:cNvSpPr>
              <p:nvPr/>
            </p:nvSpPr>
            <p:spPr>
              <a:xfrm>
                <a:off x="8762081" y="2550141"/>
                <a:ext cx="3250185" cy="1200329"/>
              </a:xfrm>
              <a:prstGeom prst="rect">
                <a:avLst/>
              </a:prstGeom>
              <a:blipFill>
                <a:blip r:embed="rId6"/>
                <a:stretch>
                  <a:fillRect l="-1498" t="-2538" r="-936"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EF7E2F-C752-2484-1904-EA3DBFA931CD}"/>
                  </a:ext>
                </a:extLst>
              </p:cNvPr>
              <p:cNvSpPr txBox="1"/>
              <p:nvPr/>
            </p:nvSpPr>
            <p:spPr>
              <a:xfrm>
                <a:off x="5743706" y="1593472"/>
                <a:ext cx="6299943" cy="830997"/>
              </a:xfrm>
              <a:prstGeom prst="rect">
                <a:avLst/>
              </a:prstGeom>
              <a:noFill/>
            </p:spPr>
            <p:txBody>
              <a:bodyPr wrap="square" rtlCol="0">
                <a:spAutoFit/>
              </a:bodyPr>
              <a:lstStyle/>
              <a:p>
                <a:r>
                  <a:rPr lang="en-US" sz="2400" dirty="0"/>
                  <a:t>From </a:t>
                </a:r>
                <a14:m>
                  <m:oMath xmlns:m="http://schemas.openxmlformats.org/officeDocument/2006/math">
                    <m:r>
                      <a:rPr lang="en-US" sz="2400" b="0" i="1" smtClean="0">
                        <a:latin typeface="Cambria Math" panose="02040503050406030204" pitchFamily="18" charset="0"/>
                      </a:rPr>
                      <m:t>𝑒</m:t>
                    </m:r>
                  </m:oMath>
                </a14:m>
                <a:r>
                  <a:rPr lang="en-US" sz="2400" dirty="0"/>
                  <a:t>, we can construct the test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sub>
                    </m:sSub>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m:t>
                    </m:r>
                  </m:oMath>
                </a14:m>
                <a:r>
                  <a:rPr lang="en-US" sz="2400" dirty="0"/>
                  <a:t> that switches SUCCESS with FAILURE</a:t>
                </a:r>
              </a:p>
            </p:txBody>
          </p:sp>
        </mc:Choice>
        <mc:Fallback xmlns="">
          <p:sp>
            <p:nvSpPr>
              <p:cNvPr id="13" name="TextBox 12">
                <a:extLst>
                  <a:ext uri="{FF2B5EF4-FFF2-40B4-BE49-F238E27FC236}">
                    <a16:creationId xmlns:a16="http://schemas.microsoft.com/office/drawing/2014/main" id="{72EF7E2F-C752-2484-1904-EA3DBFA931CD}"/>
                  </a:ext>
                </a:extLst>
              </p:cNvPr>
              <p:cNvSpPr txBox="1">
                <a:spLocks noRot="1" noChangeAspect="1" noMove="1" noResize="1" noEditPoints="1" noAdjustHandles="1" noChangeArrowheads="1" noChangeShapeType="1" noTextEdit="1"/>
              </p:cNvSpPr>
              <p:nvPr/>
            </p:nvSpPr>
            <p:spPr>
              <a:xfrm>
                <a:off x="5743706" y="1593472"/>
                <a:ext cx="6299943" cy="830997"/>
              </a:xfrm>
              <a:prstGeom prst="rect">
                <a:avLst/>
              </a:prstGeom>
              <a:blipFill>
                <a:blip r:embed="rId7"/>
                <a:stretch>
                  <a:fillRect l="-1451" t="-5839" b="-1532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7303E79F-0157-937C-5E73-4CB13D3689B7}"/>
              </a:ext>
            </a:extLst>
          </p:cNvPr>
          <p:cNvCxnSpPr/>
          <p:nvPr/>
        </p:nvCxnSpPr>
        <p:spPr>
          <a:xfrm flipH="1">
            <a:off x="7033260" y="2550141"/>
            <a:ext cx="502920" cy="50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1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77B73-0E3A-511F-52CB-CE5005FFDF20}"/>
              </a:ext>
            </a:extLst>
          </p:cNvPr>
          <p:cNvPicPr>
            <a:picLocks noChangeAspect="1"/>
          </p:cNvPicPr>
          <p:nvPr/>
        </p:nvPicPr>
        <p:blipFill rotWithShape="1">
          <a:blip r:embed="rId2"/>
          <a:srcRect l="833" r="604"/>
          <a:stretch/>
        </p:blipFill>
        <p:spPr>
          <a:xfrm>
            <a:off x="384027" y="358115"/>
            <a:ext cx="11407140" cy="1221201"/>
          </a:xfrm>
          <a:prstGeom prst="rect">
            <a:avLst/>
          </a:prstGeom>
        </p:spPr>
      </p:pic>
      <mc:AlternateContent xmlns:mc="http://schemas.openxmlformats.org/markup-compatibility/2006" xmlns:a14="http://schemas.microsoft.com/office/drawing/2010/main">
        <mc:Choice Requires="a14">
          <p:graphicFrame>
            <p:nvGraphicFramePr>
              <p:cNvPr id="12" name="Table 52">
                <a:extLst>
                  <a:ext uri="{FF2B5EF4-FFF2-40B4-BE49-F238E27FC236}">
                    <a16:creationId xmlns:a16="http://schemas.microsoft.com/office/drawing/2014/main" id="{4AB711C3-58BB-C76E-22E2-B14E572B9642}"/>
                  </a:ext>
                </a:extLst>
              </p:cNvPr>
              <p:cNvGraphicFramePr>
                <a:graphicFrameLocks noGrp="1"/>
              </p:cNvGraphicFramePr>
              <p:nvPr>
                <p:extLst>
                  <p:ext uri="{D42A27DB-BD31-4B8C-83A1-F6EECF244321}">
                    <p14:modId xmlns:p14="http://schemas.microsoft.com/office/powerpoint/2010/main" val="3018210291"/>
                  </p:ext>
                </p:extLst>
              </p:nvPr>
            </p:nvGraphicFramePr>
            <p:xfrm>
              <a:off x="798709" y="1847168"/>
              <a:ext cx="3150263" cy="118872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𝑠</m:t>
                                </m:r>
                              </m:oMath>
                            </m:oMathPara>
                          </a14:m>
                          <a:endParaRPr lang="en-US" sz="2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m:t>
                                </m:r>
                              </m:oMath>
                            </m:oMathPara>
                          </a14:m>
                          <a:endParaRPr lang="en-US" sz="2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T>
                          <a:noFill/>
                        </a:lnT>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12" name="Table 52">
                <a:extLst>
                  <a:ext uri="{FF2B5EF4-FFF2-40B4-BE49-F238E27FC236}">
                    <a16:creationId xmlns:a16="http://schemas.microsoft.com/office/drawing/2014/main" id="{4AB711C3-58BB-C76E-22E2-B14E572B9642}"/>
                  </a:ext>
                </a:extLst>
              </p:cNvPr>
              <p:cNvGraphicFramePr>
                <a:graphicFrameLocks noGrp="1"/>
              </p:cNvGraphicFramePr>
              <p:nvPr>
                <p:extLst>
                  <p:ext uri="{D42A27DB-BD31-4B8C-83A1-F6EECF244321}">
                    <p14:modId xmlns:p14="http://schemas.microsoft.com/office/powerpoint/2010/main" val="3018210291"/>
                  </p:ext>
                </p:extLst>
              </p:nvPr>
            </p:nvGraphicFramePr>
            <p:xfrm>
              <a:off x="798709" y="1847168"/>
              <a:ext cx="3150263" cy="1188720"/>
            </p:xfrm>
            <a:graphic>
              <a:graphicData uri="http://schemas.openxmlformats.org/drawingml/2006/table">
                <a:tbl>
                  <a:tblPr firstRow="1" bandRow="1">
                    <a:tableStyleId>{2D5ABB26-0587-4C30-8999-92F81FD0307C}</a:tableStyleId>
                  </a:tblPr>
                  <a:tblGrid>
                    <a:gridCol w="470472">
                      <a:extLst>
                        <a:ext uri="{9D8B030D-6E8A-4147-A177-3AD203B41FA5}">
                          <a16:colId xmlns:a16="http://schemas.microsoft.com/office/drawing/2014/main" val="3919644959"/>
                        </a:ext>
                      </a:extLst>
                    </a:gridCol>
                    <a:gridCol w="2679791">
                      <a:extLst>
                        <a:ext uri="{9D8B030D-6E8A-4147-A177-3AD203B41FA5}">
                          <a16:colId xmlns:a16="http://schemas.microsoft.com/office/drawing/2014/main" val="3379705832"/>
                        </a:ext>
                      </a:extLst>
                    </a:gridCol>
                  </a:tblGrid>
                  <a:tr h="3962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572727" b="-227692"/>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7500" r="-227" b="-227692"/>
                          </a:stretch>
                        </a:blipFill>
                      </a:tcPr>
                    </a:tc>
                    <a:extLst>
                      <a:ext uri="{0D108BD9-81ED-4DB2-BD59-A6C34878D82A}">
                        <a16:rowId xmlns:a16="http://schemas.microsoft.com/office/drawing/2014/main" val="3648586678"/>
                      </a:ext>
                    </a:extLst>
                  </a:tr>
                  <a:tr h="396240">
                    <a:tc>
                      <a:txBody>
                        <a:bodyPr/>
                        <a:lstStyle/>
                        <a:p>
                          <a:pPr algn="ctr"/>
                          <a:r>
                            <a:rPr lang="en-US" sz="2000" dirty="0"/>
                            <a:t>T</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6">
                            <a:lumMod val="50000"/>
                          </a:schemeClr>
                        </a:solidFill>
                      </a:tcPr>
                    </a:tc>
                    <a:tc>
                      <a:txBody>
                        <a:bodyPr/>
                        <a:lstStyle/>
                        <a:p>
                          <a:r>
                            <a:rPr lang="en-US" sz="2000" dirty="0">
                              <a:solidFill>
                                <a:schemeClr val="accent6"/>
                              </a:solidFill>
                            </a:rPr>
                            <a:t>SUCCESS (in finite time)</a:t>
                          </a:r>
                          <a:endParaRPr lang="en-US" sz="20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96240">
                    <a:tc>
                      <a:txBody>
                        <a:bodyPr/>
                        <a:lstStyle/>
                        <a:p>
                          <a:pPr algn="ctr"/>
                          <a:r>
                            <a:rPr lang="en-US" sz="2000" dirty="0"/>
                            <a:t>F</a:t>
                          </a:r>
                        </a:p>
                      </a:txBody>
                      <a:tcPr anchor="ctr">
                        <a:solidFill>
                          <a:schemeClr val="accent2">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rPr>
                            <a:t>FAILURE (in finite time)</a:t>
                          </a:r>
                          <a:endParaRPr lang="en-US" sz="2000" dirty="0"/>
                        </a:p>
                      </a:txBody>
                      <a:tcPr>
                        <a:lnT>
                          <a:noFill/>
                        </a:lnT>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p:sp>
        <p:nvSpPr>
          <p:cNvPr id="13" name="TextBox 12">
            <a:extLst>
              <a:ext uri="{FF2B5EF4-FFF2-40B4-BE49-F238E27FC236}">
                <a16:creationId xmlns:a16="http://schemas.microsoft.com/office/drawing/2014/main" id="{0D1CA23D-73D1-B19F-3C06-1016F95D7DC3}"/>
              </a:ext>
            </a:extLst>
          </p:cNvPr>
          <p:cNvSpPr txBox="1"/>
          <p:nvPr/>
        </p:nvSpPr>
        <p:spPr>
          <a:xfrm>
            <a:off x="4589955" y="2026029"/>
            <a:ext cx="4891182" cy="830997"/>
          </a:xfrm>
          <a:prstGeom prst="rect">
            <a:avLst/>
          </a:prstGeom>
          <a:noFill/>
        </p:spPr>
        <p:txBody>
          <a:bodyPr wrap="square" rtlCol="0">
            <a:spAutoFit/>
          </a:bodyPr>
          <a:lstStyle/>
          <a:p>
            <a:r>
              <a:rPr lang="en-US" sz="2400" dirty="0"/>
              <a:t>Statements are decidable if there is a test that always terminates</a:t>
            </a:r>
          </a:p>
        </p:txBody>
      </p:sp>
      <p:sp>
        <p:nvSpPr>
          <p:cNvPr id="14" name="TextBox 13">
            <a:extLst>
              <a:ext uri="{FF2B5EF4-FFF2-40B4-BE49-F238E27FC236}">
                <a16:creationId xmlns:a16="http://schemas.microsoft.com/office/drawing/2014/main" id="{FFEBA0E6-4BE7-821E-D5BF-FF59AF084C64}"/>
              </a:ext>
            </a:extLst>
          </p:cNvPr>
          <p:cNvSpPr txBox="1"/>
          <p:nvPr/>
        </p:nvSpPr>
        <p:spPr>
          <a:xfrm>
            <a:off x="384027" y="3464187"/>
            <a:ext cx="6542866" cy="1569660"/>
          </a:xfrm>
          <a:prstGeom prst="rect">
            <a:avLst/>
          </a:prstGeom>
          <a:noFill/>
        </p:spPr>
        <p:txBody>
          <a:bodyPr wrap="square" rtlCol="0">
            <a:spAutoFit/>
          </a:bodyPr>
          <a:lstStyle/>
          <a:p>
            <a:r>
              <a:rPr lang="en-US" sz="3200" dirty="0">
                <a:solidFill>
                  <a:schemeClr val="accent6">
                    <a:lumMod val="75000"/>
                  </a:schemeClr>
                </a:solidFill>
              </a:rPr>
              <a:t>Note that formally decidable statements are verifiable statements whose negation is verifiable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6C2832-07AA-A3FE-12BD-485DB12485C8}"/>
                  </a:ext>
                </a:extLst>
              </p:cNvPr>
              <p:cNvSpPr txBox="1"/>
              <p:nvPr/>
            </p:nvSpPr>
            <p:spPr>
              <a:xfrm>
                <a:off x="708660" y="5179343"/>
                <a:ext cx="820025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m:t>
                    </m:r>
                  </m:oMath>
                </a14:m>
                <a:r>
                  <a:rPr lang="en-US" sz="2400" dirty="0"/>
                  <a:t> The justification must show these definitions to be equivalent</a:t>
                </a:r>
              </a:p>
            </p:txBody>
          </p:sp>
        </mc:Choice>
        <mc:Fallback xmlns="">
          <p:sp>
            <p:nvSpPr>
              <p:cNvPr id="15" name="TextBox 14">
                <a:extLst>
                  <a:ext uri="{FF2B5EF4-FFF2-40B4-BE49-F238E27FC236}">
                    <a16:creationId xmlns:a16="http://schemas.microsoft.com/office/drawing/2014/main" id="{566C2832-07AA-A3FE-12BD-485DB12485C8}"/>
                  </a:ext>
                </a:extLst>
              </p:cNvPr>
              <p:cNvSpPr txBox="1">
                <a:spLocks noRot="1" noChangeAspect="1" noMove="1" noResize="1" noEditPoints="1" noAdjustHandles="1" noChangeArrowheads="1" noChangeShapeType="1" noTextEdit="1"/>
              </p:cNvSpPr>
              <p:nvPr/>
            </p:nvSpPr>
            <p:spPr>
              <a:xfrm>
                <a:off x="708660" y="5179343"/>
                <a:ext cx="8200258" cy="461665"/>
              </a:xfrm>
              <a:prstGeom prst="rect">
                <a:avLst/>
              </a:prstGeom>
              <a:blipFill>
                <a:blip r:embed="rId4"/>
                <a:stretch>
                  <a:fillRect t="-10667" r="-149" b="-30667"/>
                </a:stretch>
              </a:blipFill>
            </p:spPr>
            <p:txBody>
              <a:bodyPr/>
              <a:lstStyle/>
              <a:p>
                <a:r>
                  <a:rPr lang="en-US">
                    <a:noFill/>
                  </a:rPr>
                  <a:t> </a:t>
                </a:r>
              </a:p>
            </p:txBody>
          </p:sp>
        </mc:Fallback>
      </mc:AlternateContent>
    </p:spTree>
    <p:extLst>
      <p:ext uri="{BB962C8B-B14F-4D97-AF65-F5344CB8AC3E}">
        <p14:creationId xmlns:p14="http://schemas.microsoft.com/office/powerpoint/2010/main" val="31165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77B73-0E3A-511F-52CB-CE5005FFDF20}"/>
              </a:ext>
            </a:extLst>
          </p:cNvPr>
          <p:cNvPicPr>
            <a:picLocks noChangeAspect="1"/>
          </p:cNvPicPr>
          <p:nvPr/>
        </p:nvPicPr>
        <p:blipFill rotWithShape="1">
          <a:blip r:embed="rId2"/>
          <a:srcRect l="833" r="604"/>
          <a:stretch/>
        </p:blipFill>
        <p:spPr>
          <a:xfrm>
            <a:off x="384027" y="358115"/>
            <a:ext cx="11407140" cy="1221201"/>
          </a:xfrm>
          <a:prstGeom prst="rect">
            <a:avLst/>
          </a:prstGeom>
        </p:spPr>
      </p:pic>
      <mc:AlternateContent xmlns:mc="http://schemas.openxmlformats.org/markup-compatibility/2006" xmlns:a14="http://schemas.microsoft.com/office/drawing/2010/main">
        <mc:Choice Requires="a14">
          <p:graphicFrame>
            <p:nvGraphicFramePr>
              <p:cNvPr id="4" name="Table 52">
                <a:extLst>
                  <a:ext uri="{FF2B5EF4-FFF2-40B4-BE49-F238E27FC236}">
                    <a16:creationId xmlns:a16="http://schemas.microsoft.com/office/drawing/2014/main" id="{C0E7C6B1-6CD9-E17E-AFC9-7B974AD85EE4}"/>
                  </a:ext>
                </a:extLst>
              </p:cNvPr>
              <p:cNvGraphicFramePr>
                <a:graphicFrameLocks noGrp="1"/>
              </p:cNvGraphicFramePr>
              <p:nvPr>
                <p:extLst>
                  <p:ext uri="{D42A27DB-BD31-4B8C-83A1-F6EECF244321}">
                    <p14:modId xmlns:p14="http://schemas.microsoft.com/office/powerpoint/2010/main" val="1291616322"/>
                  </p:ext>
                </p:extLst>
              </p:nvPr>
            </p:nvGraphicFramePr>
            <p:xfrm>
              <a:off x="1016047" y="2841089"/>
              <a:ext cx="6710635" cy="1524000"/>
            </p:xfrm>
            <a:graphic>
              <a:graphicData uri="http://schemas.openxmlformats.org/drawingml/2006/table">
                <a:tbl>
                  <a:tblPr firstRow="1" bandRow="1">
                    <a:tableStyleId>{2D5ABB26-0587-4C30-8999-92F81FD0307C}</a:tableStyleId>
                  </a:tblPr>
                  <a:tblGrid>
                    <a:gridCol w="401273">
                      <a:extLst>
                        <a:ext uri="{9D8B030D-6E8A-4147-A177-3AD203B41FA5}">
                          <a16:colId xmlns:a16="http://schemas.microsoft.com/office/drawing/2014/main" val="3919644959"/>
                        </a:ext>
                      </a:extLst>
                    </a:gridCol>
                    <a:gridCol w="373380">
                      <a:extLst>
                        <a:ext uri="{9D8B030D-6E8A-4147-A177-3AD203B41FA5}">
                          <a16:colId xmlns:a16="http://schemas.microsoft.com/office/drawing/2014/main" val="3669440011"/>
                        </a:ext>
                      </a:extLst>
                    </a:gridCol>
                    <a:gridCol w="1912620">
                      <a:extLst>
                        <a:ext uri="{9D8B030D-6E8A-4147-A177-3AD203B41FA5}">
                          <a16:colId xmlns:a16="http://schemas.microsoft.com/office/drawing/2014/main" val="3379705832"/>
                        </a:ext>
                      </a:extLst>
                    </a:gridCol>
                    <a:gridCol w="1981200">
                      <a:extLst>
                        <a:ext uri="{9D8B030D-6E8A-4147-A177-3AD203B41FA5}">
                          <a16:colId xmlns:a16="http://schemas.microsoft.com/office/drawing/2014/main" val="3706511608"/>
                        </a:ext>
                      </a:extLst>
                    </a:gridCol>
                    <a:gridCol w="2042162">
                      <a:extLst>
                        <a:ext uri="{9D8B030D-6E8A-4147-A177-3AD203B41FA5}">
                          <a16:colId xmlns:a16="http://schemas.microsoft.com/office/drawing/2014/main" val="753910846"/>
                        </a:ext>
                      </a:extLst>
                    </a:gridCol>
                  </a:tblGrid>
                  <a:tr h="269155">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𝑠</m:t>
                                </m:r>
                              </m:oMath>
                            </m:oMathPara>
                          </a14:m>
                          <a:endParaRPr lang="en-US" sz="1400" b="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𝑠</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𝑒</m:t>
                                </m:r>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m:t>
                                    </m:r>
                                  </m:sub>
                                </m:sSub>
                              </m:oMath>
                            </m:oMathPara>
                          </a14:m>
                          <a:endParaRPr lang="en-US" sz="14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𝑒</m:t>
                                    </m:r>
                                  </m:e>
                                </m:acc>
                                <m:r>
                                  <a:rPr lang="en-US" sz="1400" b="0" i="1" smtClean="0">
                                    <a:latin typeface="Cambria Math" panose="02040503050406030204" pitchFamily="18" charset="0"/>
                                  </a:rPr>
                                  <m:t>(</m:t>
                                </m:r>
                                <m:r>
                                  <a:rPr lang="en-US" sz="1400" b="0" i="1" smtClean="0">
                                    <a:latin typeface="Cambria Math" panose="02040503050406030204" pitchFamily="18" charset="0"/>
                                  </a:rPr>
                                  <m:t>𝑒</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𝑒</m:t>
                                    </m:r>
                                  </m:e>
                                  <m:sub>
                                    <m:r>
                                      <a:rPr lang="en-US" sz="1400" b="0" i="1" smtClean="0">
                                        <a:latin typeface="Cambria Math" panose="02040503050406030204" pitchFamily="18" charset="0"/>
                                      </a:rPr>
                                      <m:t>¬</m:t>
                                    </m:r>
                                  </m:sub>
                                </m:sSub>
                                <m:r>
                                  <a:rPr lang="en-US" sz="1400" b="0" i="1" smtClean="0">
                                    <a:latin typeface="Cambria Math" panose="02040503050406030204" pitchFamily="18" charset="0"/>
                                  </a:rPr>
                                  <m:t>)</m:t>
                                </m:r>
                              </m:oMath>
                            </m:oMathPara>
                          </a14:m>
                          <a:endParaRPr lang="en-US" sz="14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69155">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14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269155">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en-US" dirty="0"/>
                        </a:p>
                      </a:txBody>
                      <a:tcPr>
                        <a:lnT>
                          <a:noFill/>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269155">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rowSpan="2">
                      <a:txBody>
                        <a:bodyPr/>
                        <a:lstStyle/>
                        <a:p>
                          <a:pPr algn="ctr"/>
                          <a:r>
                            <a:rPr lang="en-US" sz="14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nchor="ctr">
                        <a:lnT w="12700" cap="flat" cmpd="sng" algn="ctr">
                          <a:noFill/>
                          <a:prstDash val="solid"/>
                          <a:round/>
                          <a:headEnd type="none" w="med" len="med"/>
                          <a:tailEnd type="none" w="med" len="med"/>
                        </a:lnT>
                        <a:solidFill>
                          <a:schemeClr val="accent6">
                            <a:lumMod val="5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extLst>
                      <a:ext uri="{0D108BD9-81ED-4DB2-BD59-A6C34878D82A}">
                        <a16:rowId xmlns:a16="http://schemas.microsoft.com/office/drawing/2014/main" val="3368961383"/>
                      </a:ext>
                    </a:extLst>
                  </a:tr>
                  <a:tr h="269155">
                    <a:tc vMerge="1">
                      <a:txBody>
                        <a:bodyPr/>
                        <a:lstStyle/>
                        <a:p>
                          <a:endParaRPr lang="en-US" dirty="0"/>
                        </a:p>
                      </a:txBody>
                      <a:tcPr/>
                    </a:tc>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4" name="Table 52">
                <a:extLst>
                  <a:ext uri="{FF2B5EF4-FFF2-40B4-BE49-F238E27FC236}">
                    <a16:creationId xmlns:a16="http://schemas.microsoft.com/office/drawing/2014/main" id="{C0E7C6B1-6CD9-E17E-AFC9-7B974AD85EE4}"/>
                  </a:ext>
                </a:extLst>
              </p:cNvPr>
              <p:cNvGraphicFramePr>
                <a:graphicFrameLocks noGrp="1"/>
              </p:cNvGraphicFramePr>
              <p:nvPr>
                <p:extLst>
                  <p:ext uri="{D42A27DB-BD31-4B8C-83A1-F6EECF244321}">
                    <p14:modId xmlns:p14="http://schemas.microsoft.com/office/powerpoint/2010/main" val="1291616322"/>
                  </p:ext>
                </p:extLst>
              </p:nvPr>
            </p:nvGraphicFramePr>
            <p:xfrm>
              <a:off x="1016047" y="2841089"/>
              <a:ext cx="6710635" cy="1524000"/>
            </p:xfrm>
            <a:graphic>
              <a:graphicData uri="http://schemas.openxmlformats.org/drawingml/2006/table">
                <a:tbl>
                  <a:tblPr firstRow="1" bandRow="1">
                    <a:tableStyleId>{2D5ABB26-0587-4C30-8999-92F81FD0307C}</a:tableStyleId>
                  </a:tblPr>
                  <a:tblGrid>
                    <a:gridCol w="401273">
                      <a:extLst>
                        <a:ext uri="{9D8B030D-6E8A-4147-A177-3AD203B41FA5}">
                          <a16:colId xmlns:a16="http://schemas.microsoft.com/office/drawing/2014/main" val="3919644959"/>
                        </a:ext>
                      </a:extLst>
                    </a:gridCol>
                    <a:gridCol w="373380">
                      <a:extLst>
                        <a:ext uri="{9D8B030D-6E8A-4147-A177-3AD203B41FA5}">
                          <a16:colId xmlns:a16="http://schemas.microsoft.com/office/drawing/2014/main" val="3669440011"/>
                        </a:ext>
                      </a:extLst>
                    </a:gridCol>
                    <a:gridCol w="1912620">
                      <a:extLst>
                        <a:ext uri="{9D8B030D-6E8A-4147-A177-3AD203B41FA5}">
                          <a16:colId xmlns:a16="http://schemas.microsoft.com/office/drawing/2014/main" val="3379705832"/>
                        </a:ext>
                      </a:extLst>
                    </a:gridCol>
                    <a:gridCol w="1981200">
                      <a:extLst>
                        <a:ext uri="{9D8B030D-6E8A-4147-A177-3AD203B41FA5}">
                          <a16:colId xmlns:a16="http://schemas.microsoft.com/office/drawing/2014/main" val="3706511608"/>
                        </a:ext>
                      </a:extLst>
                    </a:gridCol>
                    <a:gridCol w="2042162">
                      <a:extLst>
                        <a:ext uri="{9D8B030D-6E8A-4147-A177-3AD203B41FA5}">
                          <a16:colId xmlns:a16="http://schemas.microsoft.com/office/drawing/2014/main" val="753910846"/>
                        </a:ext>
                      </a:extLst>
                    </a:gridCol>
                  </a:tblGrid>
                  <a:tr h="30480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1571212"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08197" r="-1600000"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40446" r="-210828"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35276" r="-103067" b="-422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28955" r="-299" b="-422000"/>
                          </a:stretch>
                        </a:blipFill>
                      </a:tcPr>
                    </a:tc>
                    <a:extLst>
                      <a:ext uri="{0D108BD9-81ED-4DB2-BD59-A6C34878D82A}">
                        <a16:rowId xmlns:a16="http://schemas.microsoft.com/office/drawing/2014/main" val="3648586678"/>
                      </a:ext>
                    </a:extLst>
                  </a:tr>
                  <a:tr h="304800">
                    <a:tc rowSpan="2">
                      <a:txBody>
                        <a:bodyPr/>
                        <a:lstStyle/>
                        <a:p>
                          <a:pPr algn="ctr"/>
                          <a:r>
                            <a:rPr lang="en-US" sz="14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rowSpan="2">
                      <a:txBody>
                        <a:bodyPr/>
                        <a:lstStyle/>
                        <a:p>
                          <a:pPr algn="ctr"/>
                          <a:r>
                            <a:rPr lang="en-US" sz="14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50000"/>
                          </a:schemeClr>
                        </a:solidFill>
                      </a:tcPr>
                    </a:tc>
                    <a:tc rowSpan="2">
                      <a:txBody>
                        <a:bodyPr/>
                        <a:lstStyle/>
                        <a:p>
                          <a:r>
                            <a:rPr lang="en-US" sz="1400" dirty="0">
                              <a:solidFill>
                                <a:schemeClr val="accent6"/>
                              </a:solidFill>
                            </a:rPr>
                            <a:t>SUCCESS (in finite time)</a:t>
                          </a:r>
                          <a:endParaRPr lang="en-US" sz="14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4039576678"/>
                      </a:ext>
                    </a:extLst>
                  </a:tr>
                  <a:tr h="30480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vMerge="1">
                      <a:txBody>
                        <a:bodyPr/>
                        <a:lstStyle/>
                        <a:p>
                          <a:endParaRPr lang="en-US" dirty="0"/>
                        </a:p>
                      </a:txBody>
                      <a:tcPr>
                        <a:lnT>
                          <a:noFill/>
                        </a:lnT>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304800">
                    <a:tc rowSpan="2">
                      <a:txBody>
                        <a:bodyPr/>
                        <a:lstStyle/>
                        <a:p>
                          <a:pPr algn="ctr"/>
                          <a:r>
                            <a:rPr lang="en-US" sz="1400" dirty="0"/>
                            <a:t>F</a:t>
                          </a:r>
                        </a:p>
                      </a:txBody>
                      <a:tcPr anchor="ctr">
                        <a:lnT w="12700" cap="flat" cmpd="sng" algn="ctr">
                          <a:noFill/>
                          <a:prstDash val="solid"/>
                          <a:round/>
                          <a:headEnd type="none" w="med" len="med"/>
                          <a:tailEnd type="none" w="med" len="med"/>
                        </a:lnT>
                        <a:solidFill>
                          <a:schemeClr val="accent2">
                            <a:lumMod val="50000"/>
                          </a:schemeClr>
                        </a:solidFill>
                      </a:tcPr>
                    </a:tc>
                    <a:tc rowSpan="2">
                      <a:txBody>
                        <a:bodyPr/>
                        <a:lstStyle/>
                        <a:p>
                          <a:pPr algn="ctr"/>
                          <a:r>
                            <a:rPr lang="en-US" sz="1400" dirty="0"/>
                            <a:t>T</a:t>
                          </a:r>
                        </a:p>
                      </a:txBody>
                      <a:tcPr anchor="ctr">
                        <a:solidFill>
                          <a:schemeClr val="accent6">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UNDEFINED</a:t>
                          </a:r>
                        </a:p>
                      </a:txBody>
                      <a:tcPr>
                        <a:lnT w="12700" cap="flat" cmpd="sng" algn="ctr">
                          <a:noFill/>
                          <a:prstDash val="solid"/>
                          <a:round/>
                          <a:headEnd type="none" w="med" len="med"/>
                          <a:tailEnd type="none" w="med" len="med"/>
                        </a:lnT>
                        <a:solidFill>
                          <a:schemeClr val="bg1"/>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nchor="ctr">
                        <a:lnT w="12700" cap="flat" cmpd="sng" algn="ctr">
                          <a:noFill/>
                          <a:prstDash val="solid"/>
                          <a:round/>
                          <a:headEnd type="none" w="med" len="med"/>
                          <a:tailEnd type="none" w="med" len="med"/>
                        </a:lnT>
                        <a:solidFill>
                          <a:schemeClr val="accent6">
                            <a:lumMod val="5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nchor="ctr">
                        <a:lnT w="12700" cap="flat" cmpd="sng" algn="ctr">
                          <a:noFill/>
                          <a:prstDash val="solid"/>
                          <a:round/>
                          <a:headEnd type="none" w="med" len="med"/>
                          <a:tailEnd type="none" w="med" len="med"/>
                        </a:lnT>
                        <a:solidFill>
                          <a:schemeClr val="accent2">
                            <a:lumMod val="50000"/>
                          </a:schemeClr>
                        </a:solidFill>
                      </a:tcPr>
                    </a:tc>
                    <a:extLst>
                      <a:ext uri="{0D108BD9-81ED-4DB2-BD59-A6C34878D82A}">
                        <a16:rowId xmlns:a16="http://schemas.microsoft.com/office/drawing/2014/main" val="3368961383"/>
                      </a:ext>
                    </a:extLst>
                  </a:tr>
                  <a:tr h="304800">
                    <a:tc vMerge="1">
                      <a:txBody>
                        <a:bodyPr/>
                        <a:lstStyle/>
                        <a:p>
                          <a:endParaRPr lang="en-US" dirty="0"/>
                        </a:p>
                      </a:txBody>
                      <a:tcPr/>
                    </a:tc>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6"/>
                              </a:solidFill>
                            </a:rPr>
                            <a:t>SUCCESS (in finite time)</a:t>
                          </a:r>
                          <a:endParaRPr lang="en-US" sz="1400" dirty="0"/>
                        </a:p>
                      </a:txBody>
                      <a:tcPr>
                        <a:solidFill>
                          <a:schemeClr val="accent2">
                            <a:lumMod val="5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FAILURE (in finite time)</a:t>
                          </a:r>
                          <a:endParaRPr lang="en-US" sz="1400" dirty="0"/>
                        </a:p>
                      </a:txBody>
                      <a:tcPr>
                        <a:solidFill>
                          <a:schemeClr val="accent2">
                            <a:lumMod val="5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157918C-3632-50AB-941D-F5CE7212DDF9}"/>
                  </a:ext>
                </a:extLst>
              </p:cNvPr>
              <p:cNvSpPr txBox="1"/>
              <p:nvPr/>
            </p:nvSpPr>
            <p:spPr>
              <a:xfrm>
                <a:off x="401344" y="4674244"/>
                <a:ext cx="3970020" cy="646331"/>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is verifiable. Then we can find a test such that</a:t>
                </a:r>
              </a:p>
            </p:txBody>
          </p:sp>
        </mc:Choice>
        <mc:Fallback xmlns="">
          <p:sp>
            <p:nvSpPr>
              <p:cNvPr id="5" name="TextBox 4">
                <a:extLst>
                  <a:ext uri="{FF2B5EF4-FFF2-40B4-BE49-F238E27FC236}">
                    <a16:creationId xmlns:a16="http://schemas.microsoft.com/office/drawing/2014/main" id="{E157918C-3632-50AB-941D-F5CE7212DDF9}"/>
                  </a:ext>
                </a:extLst>
              </p:cNvPr>
              <p:cNvSpPr txBox="1">
                <a:spLocks noRot="1" noChangeAspect="1" noMove="1" noResize="1" noEditPoints="1" noAdjustHandles="1" noChangeArrowheads="1" noChangeShapeType="1" noTextEdit="1"/>
              </p:cNvSpPr>
              <p:nvPr/>
            </p:nvSpPr>
            <p:spPr>
              <a:xfrm>
                <a:off x="401344" y="4674244"/>
                <a:ext cx="3970020" cy="646331"/>
              </a:xfrm>
              <a:prstGeom prst="rect">
                <a:avLst/>
              </a:prstGeom>
              <a:blipFill>
                <a:blip r:embed="rId4"/>
                <a:stretch>
                  <a:fillRect l="-1382"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45E88E-3326-259B-ADE6-EF9B7B0DF098}"/>
                  </a:ext>
                </a:extLst>
              </p:cNvPr>
              <p:cNvSpPr txBox="1"/>
              <p:nvPr/>
            </p:nvSpPr>
            <p:spPr>
              <a:xfrm>
                <a:off x="640081" y="1969146"/>
                <a:ext cx="3970020" cy="646331"/>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𝑠</m:t>
                    </m:r>
                  </m:oMath>
                </a14:m>
                <a:r>
                  <a:rPr lang="en-US" dirty="0"/>
                  <a:t> is verifiable. Then we can find a test such that</a:t>
                </a:r>
              </a:p>
            </p:txBody>
          </p:sp>
        </mc:Choice>
        <mc:Fallback xmlns="">
          <p:sp>
            <p:nvSpPr>
              <p:cNvPr id="6" name="TextBox 5">
                <a:extLst>
                  <a:ext uri="{FF2B5EF4-FFF2-40B4-BE49-F238E27FC236}">
                    <a16:creationId xmlns:a16="http://schemas.microsoft.com/office/drawing/2014/main" id="{E845E88E-3326-259B-ADE6-EF9B7B0DF098}"/>
                  </a:ext>
                </a:extLst>
              </p:cNvPr>
              <p:cNvSpPr txBox="1">
                <a:spLocks noRot="1" noChangeAspect="1" noMove="1" noResize="1" noEditPoints="1" noAdjustHandles="1" noChangeArrowheads="1" noChangeShapeType="1" noTextEdit="1"/>
              </p:cNvSpPr>
              <p:nvPr/>
            </p:nvSpPr>
            <p:spPr>
              <a:xfrm>
                <a:off x="640081" y="1969146"/>
                <a:ext cx="3970020" cy="646331"/>
              </a:xfrm>
              <a:prstGeom prst="rect">
                <a:avLst/>
              </a:prstGeom>
              <a:blipFill>
                <a:blip r:embed="rId5"/>
                <a:stretch>
                  <a:fillRect l="-1229" t="-4717" r="-1997" b="-1415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CA19CEB4-B307-5822-AE6A-F7B1E9AAC9F3}"/>
              </a:ext>
            </a:extLst>
          </p:cNvPr>
          <p:cNvCxnSpPr/>
          <p:nvPr/>
        </p:nvCxnSpPr>
        <p:spPr>
          <a:xfrm>
            <a:off x="2194560" y="2615477"/>
            <a:ext cx="335280" cy="389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D4955DE-2A67-EBDC-23CC-689FD4FC5D8E}"/>
              </a:ext>
            </a:extLst>
          </p:cNvPr>
          <p:cNvCxnSpPr/>
          <p:nvPr/>
        </p:nvCxnSpPr>
        <p:spPr>
          <a:xfrm flipV="1">
            <a:off x="3103663" y="4495800"/>
            <a:ext cx="835877" cy="17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C2A9CB2-8125-8020-3106-3636EFCDAC19}"/>
                  </a:ext>
                </a:extLst>
              </p:cNvPr>
              <p:cNvSpPr txBox="1"/>
              <p:nvPr/>
            </p:nvSpPr>
            <p:spPr>
              <a:xfrm>
                <a:off x="8762081" y="2141769"/>
                <a:ext cx="3374578" cy="2031325"/>
              </a:xfrm>
              <a:prstGeom prst="rect">
                <a:avLst/>
              </a:prstGeom>
              <a:noFill/>
            </p:spPr>
            <p:txBody>
              <a:bodyPr wrap="none" rtlCol="0">
                <a:spAutoFit/>
              </a:bodyPr>
              <a:lstStyle/>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𝑒</m:t>
                        </m:r>
                      </m:e>
                    </m:acc>
                    <m:r>
                      <a:rPr lang="en-US" i="1">
                        <a:latin typeface="Cambria Math" panose="02040503050406030204" pitchFamily="18" charset="0"/>
                      </a:rPr>
                      <m:t>(</m:t>
                    </m:r>
                    <m:r>
                      <a:rPr lang="en-US" i="1">
                        <a:latin typeface="Cambria Math" panose="02040503050406030204" pitchFamily="18" charset="0"/>
                      </a:rPr>
                      <m:t>𝑒</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sub>
                    </m:sSub>
                    <m:r>
                      <a:rPr lang="en-US" i="1">
                        <a:latin typeface="Cambria Math" panose="02040503050406030204" pitchFamily="18" charset="0"/>
                      </a:rPr>
                      <m:t>)</m:t>
                    </m:r>
                  </m:oMath>
                </a14:m>
                <a:r>
                  <a:rPr lang="en-US" sz="1800" dirty="0"/>
                  <a:t>:</a:t>
                </a:r>
              </a:p>
              <a:p>
                <a:pPr marL="342900" indent="-342900">
                  <a:buAutoNum type="arabicPeriod"/>
                </a:pPr>
                <a:r>
                  <a:rPr lang="en-US" dirty="0"/>
                  <a:t>Initialize </a:t>
                </a:r>
                <a14:m>
                  <m:oMath xmlns:m="http://schemas.openxmlformats.org/officeDocument/2006/math">
                    <m:r>
                      <a:rPr lang="en-US" i="1" dirty="0" smtClean="0">
                        <a:latin typeface="Cambria Math" panose="02040503050406030204" pitchFamily="18" charset="0"/>
                      </a:rPr>
                      <m:t>𝑛</m:t>
                    </m:r>
                  </m:oMath>
                </a14:m>
                <a:r>
                  <a:rPr lang="en-US" dirty="0"/>
                  <a:t> to 1</a:t>
                </a:r>
                <a:endParaRPr lang="en-US" sz="1800" dirty="0"/>
              </a:p>
              <a:p>
                <a:pPr marL="342900" indent="-342900">
                  <a:buAutoNum type="arabicPeriod"/>
                </a:pPr>
                <a:r>
                  <a:rPr lang="en-US" dirty="0"/>
                  <a:t>Run </a:t>
                </a:r>
                <a14:m>
                  <m:oMath xmlns:m="http://schemas.openxmlformats.org/officeDocument/2006/math">
                    <m:r>
                      <a:rPr lang="en-US" b="0" i="1" smtClean="0">
                        <a:latin typeface="Cambria Math" panose="02040503050406030204" pitchFamily="18" charset="0"/>
                      </a:rPr>
                      <m:t>𝑒</m:t>
                    </m:r>
                  </m:oMath>
                </a14:m>
                <a:r>
                  <a:rPr lang="en-US" dirty="0"/>
                  <a:t> for </a:t>
                </a:r>
                <a14:m>
                  <m:oMath xmlns:m="http://schemas.openxmlformats.org/officeDocument/2006/math">
                    <m:r>
                      <a:rPr lang="en-US" i="1" dirty="0" smtClean="0">
                        <a:latin typeface="Cambria Math" panose="02040503050406030204" pitchFamily="18" charset="0"/>
                      </a:rPr>
                      <m:t>𝑛</m:t>
                    </m:r>
                  </m:oMath>
                </a14:m>
                <a:r>
                  <a:rPr lang="en-US" dirty="0"/>
                  <a:t> seconds</a:t>
                </a:r>
              </a:p>
              <a:p>
                <a:pPr marL="342900" indent="-342900">
                  <a:buAutoNum type="arabicPeriod"/>
                </a:pPr>
                <a:r>
                  <a:rPr lang="en-US" dirty="0"/>
                  <a:t>If </a:t>
                </a:r>
                <a14:m>
                  <m:oMath xmlns:m="http://schemas.openxmlformats.org/officeDocument/2006/math">
                    <m:r>
                      <a:rPr lang="en-US" b="0" i="1" smtClean="0">
                        <a:latin typeface="Cambria Math" panose="02040503050406030204" pitchFamily="18" charset="0"/>
                      </a:rPr>
                      <m:t>𝑒</m:t>
                    </m:r>
                  </m:oMath>
                </a14:m>
                <a:r>
                  <a:rPr lang="en-US" dirty="0"/>
                  <a:t> succeeds, return SUCCESS</a:t>
                </a:r>
              </a:p>
              <a:p>
                <a:pPr marL="342900" indent="-342900">
                  <a:buAutoNum type="arabicPeriod"/>
                </a:pPr>
                <a:r>
                  <a:rPr lang="en-US" dirty="0"/>
                  <a:t>Run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sub>
                    </m:sSub>
                  </m:oMath>
                </a14:m>
                <a:r>
                  <a:rPr lang="en-US" dirty="0"/>
                  <a:t>for </a:t>
                </a:r>
                <a14:m>
                  <m:oMath xmlns:m="http://schemas.openxmlformats.org/officeDocument/2006/math">
                    <m:r>
                      <a:rPr lang="en-US" i="1" dirty="0" smtClean="0">
                        <a:latin typeface="Cambria Math" panose="02040503050406030204" pitchFamily="18" charset="0"/>
                      </a:rPr>
                      <m:t>𝑛</m:t>
                    </m:r>
                  </m:oMath>
                </a14:m>
                <a:r>
                  <a:rPr lang="en-US" dirty="0"/>
                  <a:t> seconds</a:t>
                </a:r>
              </a:p>
              <a:p>
                <a:pPr marL="342900" indent="-342900">
                  <a:buAutoNum type="arabicPeriod"/>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m:t>
                        </m:r>
                      </m:sub>
                    </m:sSub>
                  </m:oMath>
                </a14:m>
                <a:r>
                  <a:rPr lang="en-US" dirty="0"/>
                  <a:t> succeeds, return FAILURE</a:t>
                </a:r>
              </a:p>
              <a:p>
                <a:pPr marL="342900" indent="-342900">
                  <a:buAutoNum type="arabicPeriod"/>
                </a:pPr>
                <a:r>
                  <a:rPr lang="en-US" dirty="0"/>
                  <a:t>Increment </a:t>
                </a:r>
                <a14:m>
                  <m:oMath xmlns:m="http://schemas.openxmlformats.org/officeDocument/2006/math">
                    <m:r>
                      <a:rPr lang="en-US" i="1" dirty="0" smtClean="0">
                        <a:latin typeface="Cambria Math" panose="02040503050406030204" pitchFamily="18" charset="0"/>
                      </a:rPr>
                      <m:t>𝑛</m:t>
                    </m:r>
                  </m:oMath>
                </a14:m>
                <a:r>
                  <a:rPr lang="en-US" dirty="0"/>
                  <a:t> and go to 2</a:t>
                </a:r>
              </a:p>
            </p:txBody>
          </p:sp>
        </mc:Choice>
        <mc:Fallback xmlns="">
          <p:sp>
            <p:nvSpPr>
              <p:cNvPr id="16" name="TextBox 15">
                <a:extLst>
                  <a:ext uri="{FF2B5EF4-FFF2-40B4-BE49-F238E27FC236}">
                    <a16:creationId xmlns:a16="http://schemas.microsoft.com/office/drawing/2014/main" id="{CC2A9CB2-8125-8020-3106-3636EFCDAC19}"/>
                  </a:ext>
                </a:extLst>
              </p:cNvPr>
              <p:cNvSpPr txBox="1">
                <a:spLocks noRot="1" noChangeAspect="1" noMove="1" noResize="1" noEditPoints="1" noAdjustHandles="1" noChangeArrowheads="1" noChangeShapeType="1" noTextEdit="1"/>
              </p:cNvSpPr>
              <p:nvPr/>
            </p:nvSpPr>
            <p:spPr>
              <a:xfrm>
                <a:off x="8762081" y="2141769"/>
                <a:ext cx="3374578" cy="2031325"/>
              </a:xfrm>
              <a:prstGeom prst="rect">
                <a:avLst/>
              </a:prstGeom>
              <a:blipFill>
                <a:blip r:embed="rId6"/>
                <a:stretch>
                  <a:fillRect l="-1444" t="-1497" r="-1083" b="-35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41E1DA-AFDC-8037-4EFA-2487CA0CA77F}"/>
                  </a:ext>
                </a:extLst>
              </p:cNvPr>
              <p:cNvSpPr txBox="1"/>
              <p:nvPr/>
            </p:nvSpPr>
            <p:spPr>
              <a:xfrm>
                <a:off x="5743706" y="1682249"/>
                <a:ext cx="6299943" cy="461665"/>
              </a:xfrm>
              <a:prstGeom prst="rect">
                <a:avLst/>
              </a:prstGeom>
              <a:noFill/>
            </p:spPr>
            <p:txBody>
              <a:bodyPr wrap="square" rtlCol="0">
                <a:spAutoFit/>
              </a:bodyPr>
              <a:lstStyle/>
              <a:p>
                <a:r>
                  <a:rPr lang="en-US" sz="2400" dirty="0"/>
                  <a:t>Construct the test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𝑒</m:t>
                        </m:r>
                      </m:e>
                    </m:acc>
                    <m:r>
                      <a:rPr lang="en-US" sz="2400" i="1">
                        <a:latin typeface="Cambria Math" panose="02040503050406030204" pitchFamily="18" charset="0"/>
                      </a:rPr>
                      <m:t>(</m:t>
                    </m:r>
                    <m:r>
                      <a:rPr lang="en-US" sz="2400" i="1">
                        <a:latin typeface="Cambria Math" panose="02040503050406030204" pitchFamily="18" charset="0"/>
                      </a:rPr>
                      <m:t>𝑒</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m:t>
                        </m:r>
                      </m:sub>
                    </m:sSub>
                    <m:r>
                      <a:rPr lang="en-US" sz="2400" i="1">
                        <a:latin typeface="Cambria Math" panose="02040503050406030204" pitchFamily="18" charset="0"/>
                      </a:rPr>
                      <m:t>)</m:t>
                    </m:r>
                  </m:oMath>
                </a14:m>
                <a:endParaRPr lang="en-US" sz="2400" dirty="0"/>
              </a:p>
            </p:txBody>
          </p:sp>
        </mc:Choice>
        <mc:Fallback xmlns="">
          <p:sp>
            <p:nvSpPr>
              <p:cNvPr id="17" name="TextBox 16">
                <a:extLst>
                  <a:ext uri="{FF2B5EF4-FFF2-40B4-BE49-F238E27FC236}">
                    <a16:creationId xmlns:a16="http://schemas.microsoft.com/office/drawing/2014/main" id="{D941E1DA-AFDC-8037-4EFA-2487CA0CA77F}"/>
                  </a:ext>
                </a:extLst>
              </p:cNvPr>
              <p:cNvSpPr txBox="1">
                <a:spLocks noRot="1" noChangeAspect="1" noMove="1" noResize="1" noEditPoints="1" noAdjustHandles="1" noChangeArrowheads="1" noChangeShapeType="1" noTextEdit="1"/>
              </p:cNvSpPr>
              <p:nvPr/>
            </p:nvSpPr>
            <p:spPr>
              <a:xfrm>
                <a:off x="5743706" y="1682249"/>
                <a:ext cx="6299943" cy="461665"/>
              </a:xfrm>
              <a:prstGeom prst="rect">
                <a:avLst/>
              </a:prstGeom>
              <a:blipFill>
                <a:blip r:embed="rId7"/>
                <a:stretch>
                  <a:fillRect l="-1451" t="-10526" b="-2894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C31DB39-E520-418F-4B52-527102290EFF}"/>
              </a:ext>
            </a:extLst>
          </p:cNvPr>
          <p:cNvCxnSpPr>
            <a:cxnSpLocks/>
          </p:cNvCxnSpPr>
          <p:nvPr/>
        </p:nvCxnSpPr>
        <p:spPr>
          <a:xfrm flipH="1">
            <a:off x="6960093" y="2143914"/>
            <a:ext cx="204187" cy="69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DC0417-9F05-CF7E-D0A2-E1029F17EA7C}"/>
                  </a:ext>
                </a:extLst>
              </p:cNvPr>
              <p:cNvSpPr txBox="1"/>
              <p:nvPr/>
            </p:nvSpPr>
            <p:spPr>
              <a:xfrm>
                <a:off x="3427446" y="5170340"/>
                <a:ext cx="7269480" cy="1077218"/>
              </a:xfrm>
              <a:prstGeom prst="rect">
                <a:avLst/>
              </a:prstGeom>
              <a:noFill/>
            </p:spPr>
            <p:txBody>
              <a:bodyPr wrap="squar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If </a:t>
                </a:r>
                <a14:m>
                  <m:oMath xmlns:m="http://schemas.openxmlformats.org/officeDocument/2006/math">
                    <m:r>
                      <a:rPr lang="en-US" sz="3200" b="0" i="1" smtClean="0">
                        <a:latin typeface="Cambria Math" panose="02040503050406030204" pitchFamily="18" charset="0"/>
                      </a:rPr>
                      <m:t>𝑠</m:t>
                    </m:r>
                  </m:oMath>
                </a14:m>
                <a:r>
                  <a:rPr lang="en-US" sz="3200" dirty="0"/>
                  <a:t> and </a:t>
                </a:r>
                <a14:m>
                  <m:oMath xmlns:m="http://schemas.openxmlformats.org/officeDocument/2006/math">
                    <m:r>
                      <a:rPr lang="en-US" sz="3200" b="0" i="1" smtClean="0">
                        <a:latin typeface="Cambria Math" panose="02040503050406030204" pitchFamily="18" charset="0"/>
                      </a:rPr>
                      <m:t>¬</m:t>
                    </m:r>
                    <m:r>
                      <a:rPr lang="en-US" sz="3200" b="0" i="1" smtClean="0">
                        <a:latin typeface="Cambria Math" panose="02040503050406030204" pitchFamily="18" charset="0"/>
                      </a:rPr>
                      <m:t>𝑠</m:t>
                    </m:r>
                  </m:oMath>
                </a14:m>
                <a:r>
                  <a:rPr lang="en-US" sz="3200" dirty="0"/>
                  <a:t> verifiable, then the statement is decidable</a:t>
                </a:r>
              </a:p>
            </p:txBody>
          </p:sp>
        </mc:Choice>
        <mc:Fallback xmlns="">
          <p:sp>
            <p:nvSpPr>
              <p:cNvPr id="13" name="TextBox 12">
                <a:extLst>
                  <a:ext uri="{FF2B5EF4-FFF2-40B4-BE49-F238E27FC236}">
                    <a16:creationId xmlns:a16="http://schemas.microsoft.com/office/drawing/2014/main" id="{34DC0417-9F05-CF7E-D0A2-E1029F17EA7C}"/>
                  </a:ext>
                </a:extLst>
              </p:cNvPr>
              <p:cNvSpPr txBox="1">
                <a:spLocks noRot="1" noChangeAspect="1" noMove="1" noResize="1" noEditPoints="1" noAdjustHandles="1" noChangeArrowheads="1" noChangeShapeType="1" noTextEdit="1"/>
              </p:cNvSpPr>
              <p:nvPr/>
            </p:nvSpPr>
            <p:spPr>
              <a:xfrm>
                <a:off x="3427446" y="5170340"/>
                <a:ext cx="7269480" cy="1077218"/>
              </a:xfrm>
              <a:prstGeom prst="rect">
                <a:avLst/>
              </a:prstGeom>
              <a:blipFill>
                <a:blip r:embed="rId8"/>
                <a:stretch>
                  <a:fillRect l="-2096" t="-6780" b="-17514"/>
                </a:stretch>
              </a:blipFill>
            </p:spPr>
            <p:txBody>
              <a:bodyPr/>
              <a:lstStyle/>
              <a:p>
                <a:r>
                  <a:rPr lang="en-US">
                    <a:noFill/>
                  </a:rPr>
                  <a:t> </a:t>
                </a:r>
              </a:p>
            </p:txBody>
          </p:sp>
        </mc:Fallback>
      </mc:AlternateContent>
    </p:spTree>
    <p:extLst>
      <p:ext uri="{BB962C8B-B14F-4D97-AF65-F5344CB8AC3E}">
        <p14:creationId xmlns:p14="http://schemas.microsoft.com/office/powerpoint/2010/main" val="2997992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77B73-0E3A-511F-52CB-CE5005FFDF20}"/>
              </a:ext>
            </a:extLst>
          </p:cNvPr>
          <p:cNvPicPr>
            <a:picLocks noChangeAspect="1"/>
          </p:cNvPicPr>
          <p:nvPr/>
        </p:nvPicPr>
        <p:blipFill rotWithShape="1">
          <a:blip r:embed="rId2"/>
          <a:srcRect l="833" r="604"/>
          <a:stretch/>
        </p:blipFill>
        <p:spPr>
          <a:xfrm>
            <a:off x="384027" y="358115"/>
            <a:ext cx="11407140" cy="1221201"/>
          </a:xfrm>
          <a:prstGeom prst="rect">
            <a:avLst/>
          </a:prstGeom>
        </p:spPr>
      </p:pic>
      <p:pic>
        <p:nvPicPr>
          <p:cNvPr id="11" name="Picture 10">
            <a:extLst>
              <a:ext uri="{FF2B5EF4-FFF2-40B4-BE49-F238E27FC236}">
                <a16:creationId xmlns:a16="http://schemas.microsoft.com/office/drawing/2014/main" id="{D171208D-BA2B-41C8-5466-4B2608659979}"/>
              </a:ext>
            </a:extLst>
          </p:cNvPr>
          <p:cNvPicPr>
            <a:picLocks noChangeAspect="1"/>
          </p:cNvPicPr>
          <p:nvPr/>
        </p:nvPicPr>
        <p:blipFill rotWithShape="1">
          <a:blip r:embed="rId3"/>
          <a:srcRect l="1272" t="27221" r="786" b="11731"/>
          <a:stretch/>
        </p:blipFill>
        <p:spPr>
          <a:xfrm>
            <a:off x="384027" y="1752600"/>
            <a:ext cx="11407140" cy="390168"/>
          </a:xfrm>
          <a:prstGeom prst="rect">
            <a:avLst/>
          </a:prstGeom>
        </p:spPr>
      </p:pic>
      <p:sp>
        <p:nvSpPr>
          <p:cNvPr id="13" name="TextBox 12">
            <a:extLst>
              <a:ext uri="{FF2B5EF4-FFF2-40B4-BE49-F238E27FC236}">
                <a16:creationId xmlns:a16="http://schemas.microsoft.com/office/drawing/2014/main" id="{0D1CA23D-73D1-B19F-3C06-1016F95D7DC3}"/>
              </a:ext>
            </a:extLst>
          </p:cNvPr>
          <p:cNvSpPr txBox="1"/>
          <p:nvPr/>
        </p:nvSpPr>
        <p:spPr>
          <a:xfrm>
            <a:off x="708659" y="2502763"/>
            <a:ext cx="6783521" cy="1569660"/>
          </a:xfrm>
          <a:prstGeom prst="rect">
            <a:avLst/>
          </a:prstGeom>
          <a:noFill/>
        </p:spPr>
        <p:txBody>
          <a:bodyPr wrap="square" rtlCol="0">
            <a:spAutoFit/>
          </a:bodyPr>
          <a:lstStyle/>
          <a:p>
            <a:r>
              <a:rPr lang="en-US" sz="3200" dirty="0"/>
              <a:t>Certainties and impossibilities are true and false by definition.</a:t>
            </a:r>
            <a:br>
              <a:rPr lang="en-US" sz="3200" dirty="0"/>
            </a:br>
            <a:r>
              <a:rPr lang="en-US" sz="3200" dirty="0"/>
              <a:t>We can make trivial tests for them.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5A1333-CBD6-9056-057C-54A63D68AA1F}"/>
                  </a:ext>
                </a:extLst>
              </p:cNvPr>
              <p:cNvSpPr txBox="1"/>
              <p:nvPr/>
            </p:nvSpPr>
            <p:spPr>
              <a:xfrm>
                <a:off x="8503984" y="2502763"/>
                <a:ext cx="1997598" cy="646331"/>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sub>
                    </m:sSub>
                  </m:oMath>
                </a14:m>
                <a:r>
                  <a:rPr lang="en-US" sz="1800" dirty="0"/>
                  <a:t>:</a:t>
                </a:r>
              </a:p>
              <a:p>
                <a:pPr marL="342900" indent="-342900">
                  <a:buAutoNum type="arabicPeriod"/>
                </a:pPr>
                <a:r>
                  <a:rPr lang="en-US" dirty="0"/>
                  <a:t>return SUCCESS</a:t>
                </a:r>
              </a:p>
            </p:txBody>
          </p:sp>
        </mc:Choice>
        <mc:Fallback xmlns="">
          <p:sp>
            <p:nvSpPr>
              <p:cNvPr id="4" name="TextBox 3">
                <a:extLst>
                  <a:ext uri="{FF2B5EF4-FFF2-40B4-BE49-F238E27FC236}">
                    <a16:creationId xmlns:a16="http://schemas.microsoft.com/office/drawing/2014/main" id="{515A1333-CBD6-9056-057C-54A63D68AA1F}"/>
                  </a:ext>
                </a:extLst>
              </p:cNvPr>
              <p:cNvSpPr txBox="1">
                <a:spLocks noRot="1" noChangeAspect="1" noMove="1" noResize="1" noEditPoints="1" noAdjustHandles="1" noChangeArrowheads="1" noChangeShapeType="1" noTextEdit="1"/>
              </p:cNvSpPr>
              <p:nvPr/>
            </p:nvSpPr>
            <p:spPr>
              <a:xfrm>
                <a:off x="8503984" y="2502763"/>
                <a:ext cx="1997598" cy="646331"/>
              </a:xfrm>
              <a:prstGeom prst="rect">
                <a:avLst/>
              </a:prstGeom>
              <a:blipFill>
                <a:blip r:embed="rId4"/>
                <a:stretch>
                  <a:fillRect l="-2439" t="-5660" r="-182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A9BD8E-76B6-D767-A9F8-CD820CC234B2}"/>
                  </a:ext>
                </a:extLst>
              </p:cNvPr>
              <p:cNvSpPr txBox="1"/>
              <p:nvPr/>
            </p:nvSpPr>
            <p:spPr>
              <a:xfrm>
                <a:off x="8503984" y="3196677"/>
                <a:ext cx="1937069" cy="646331"/>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sub>
                    </m:sSub>
                  </m:oMath>
                </a14:m>
                <a:r>
                  <a:rPr lang="en-US" sz="1800" dirty="0"/>
                  <a:t>:</a:t>
                </a:r>
              </a:p>
              <a:p>
                <a:pPr marL="342900" indent="-342900">
                  <a:buAutoNum type="arabicPeriod"/>
                </a:pPr>
                <a:r>
                  <a:rPr lang="en-US" dirty="0"/>
                  <a:t>return FAILURE</a:t>
                </a:r>
              </a:p>
            </p:txBody>
          </p:sp>
        </mc:Choice>
        <mc:Fallback xmlns="">
          <p:sp>
            <p:nvSpPr>
              <p:cNvPr id="5" name="TextBox 4">
                <a:extLst>
                  <a:ext uri="{FF2B5EF4-FFF2-40B4-BE49-F238E27FC236}">
                    <a16:creationId xmlns:a16="http://schemas.microsoft.com/office/drawing/2014/main" id="{00A9BD8E-76B6-D767-A9F8-CD820CC234B2}"/>
                  </a:ext>
                </a:extLst>
              </p:cNvPr>
              <p:cNvSpPr txBox="1">
                <a:spLocks noRot="1" noChangeAspect="1" noMove="1" noResize="1" noEditPoints="1" noAdjustHandles="1" noChangeArrowheads="1" noChangeShapeType="1" noTextEdit="1"/>
              </p:cNvSpPr>
              <p:nvPr/>
            </p:nvSpPr>
            <p:spPr>
              <a:xfrm>
                <a:off x="8503984" y="3196677"/>
                <a:ext cx="1937069" cy="646331"/>
              </a:xfrm>
              <a:prstGeom prst="rect">
                <a:avLst/>
              </a:prstGeom>
              <a:blipFill>
                <a:blip r:embed="rId5"/>
                <a:stretch>
                  <a:fillRect l="-2516" t="-4717" r="-2516" b="-14151"/>
                </a:stretch>
              </a:blipFill>
            </p:spPr>
            <p:txBody>
              <a:bodyPr/>
              <a:lstStyle/>
              <a:p>
                <a:r>
                  <a:rPr lang="en-US">
                    <a:noFill/>
                  </a:rPr>
                  <a:t> </a:t>
                </a:r>
              </a:p>
            </p:txBody>
          </p:sp>
        </mc:Fallback>
      </mc:AlternateContent>
    </p:spTree>
    <p:extLst>
      <p:ext uri="{BB962C8B-B14F-4D97-AF65-F5344CB8AC3E}">
        <p14:creationId xmlns:p14="http://schemas.microsoft.com/office/powerpoint/2010/main" val="76729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7AF886-32FF-854A-F18A-FF2113B5E59F}"/>
              </a:ext>
            </a:extLst>
          </p:cNvPr>
          <p:cNvPicPr>
            <a:picLocks noChangeAspect="1"/>
          </p:cNvPicPr>
          <p:nvPr/>
        </p:nvPicPr>
        <p:blipFill rotWithShape="1">
          <a:blip r:embed="rId2"/>
          <a:srcRect l="791" t="10845" r="1181"/>
          <a:stretch/>
        </p:blipFill>
        <p:spPr>
          <a:xfrm>
            <a:off x="111849" y="211163"/>
            <a:ext cx="11951495" cy="1354401"/>
          </a:xfrm>
          <a:prstGeom prst="rect">
            <a:avLst/>
          </a:prstGeom>
        </p:spPr>
      </p:pic>
      <p:sp>
        <p:nvSpPr>
          <p:cNvPr id="5" name="TextBox 4">
            <a:extLst>
              <a:ext uri="{FF2B5EF4-FFF2-40B4-BE49-F238E27FC236}">
                <a16:creationId xmlns:a16="http://schemas.microsoft.com/office/drawing/2014/main" id="{E1AB3980-8C03-98F0-E5B7-4A88E05EC1B2}"/>
              </a:ext>
            </a:extLst>
          </p:cNvPr>
          <p:cNvSpPr txBox="1"/>
          <p:nvPr/>
        </p:nvSpPr>
        <p:spPr>
          <a:xfrm>
            <a:off x="489646" y="1840599"/>
            <a:ext cx="7451079" cy="1077218"/>
          </a:xfrm>
          <a:prstGeom prst="rect">
            <a:avLst/>
          </a:prstGeom>
          <a:noFill/>
        </p:spPr>
        <p:txBody>
          <a:bodyPr wrap="none" rtlCol="0">
            <a:spAutoFit/>
          </a:bodyPr>
          <a:lstStyle/>
          <a:p>
            <a:r>
              <a:rPr lang="en-US" sz="3200" dirty="0"/>
              <a:t>Conjunction (AND) of verifiable statements:</a:t>
            </a:r>
            <a:br>
              <a:rPr lang="en-US" sz="3200" dirty="0"/>
            </a:br>
            <a:r>
              <a:rPr lang="en-US" sz="3200" dirty="0"/>
              <a:t>check that all tests terminate successfully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0600E2-1D55-143D-9148-CC3B441319BB}"/>
                  </a:ext>
                </a:extLst>
              </p:cNvPr>
              <p:cNvSpPr txBox="1"/>
              <p:nvPr/>
            </p:nvSpPr>
            <p:spPr>
              <a:xfrm>
                <a:off x="489646" y="3318932"/>
                <a:ext cx="8963288" cy="584775"/>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Only finite conjunction is guaranteed to terminate</a:t>
                </a:r>
              </a:p>
            </p:txBody>
          </p:sp>
        </mc:Choice>
        <mc:Fallback xmlns="">
          <p:sp>
            <p:nvSpPr>
              <p:cNvPr id="6" name="TextBox 5">
                <a:extLst>
                  <a:ext uri="{FF2B5EF4-FFF2-40B4-BE49-F238E27FC236}">
                    <a16:creationId xmlns:a16="http://schemas.microsoft.com/office/drawing/2014/main" id="{BD0600E2-1D55-143D-9148-CC3B441319BB}"/>
                  </a:ext>
                </a:extLst>
              </p:cNvPr>
              <p:cNvSpPr txBox="1">
                <a:spLocks noRot="1" noChangeAspect="1" noMove="1" noResize="1" noEditPoints="1" noAdjustHandles="1" noChangeArrowheads="1" noChangeShapeType="1" noTextEdit="1"/>
              </p:cNvSpPr>
              <p:nvPr/>
            </p:nvSpPr>
            <p:spPr>
              <a:xfrm>
                <a:off x="489646" y="3318932"/>
                <a:ext cx="8963288" cy="584775"/>
              </a:xfrm>
              <a:prstGeom prst="rect">
                <a:avLst/>
              </a:prstGeom>
              <a:blipFill>
                <a:blip r:embed="rId3"/>
                <a:stretch>
                  <a:fillRect t="-12500" r="-612"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036CBD-8DF3-F5EE-6AD1-BDA71AE0D5D1}"/>
                  </a:ext>
                </a:extLst>
              </p:cNvPr>
              <p:cNvSpPr txBox="1"/>
              <p:nvPr/>
            </p:nvSpPr>
            <p:spPr>
              <a:xfrm>
                <a:off x="8602798" y="1840599"/>
                <a:ext cx="3318473" cy="1200329"/>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sz="1800" dirty="0"/>
                  <a:t>:</a:t>
                </a:r>
              </a:p>
              <a:p>
                <a:pPr marL="342900" indent="-342900">
                  <a:buAutoNum type="arabicPeriod"/>
                </a:pPr>
                <a:r>
                  <a:rPr lang="en-US" dirty="0"/>
                  <a:t>Run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endParaRPr lang="en-US" dirty="0"/>
              </a:p>
              <a:p>
                <a:pPr marL="342900" indent="-342900">
                  <a:buAutoNum type="arabicPeriod"/>
                </a:pPr>
                <a:r>
                  <a:rPr lang="en-US" dirty="0"/>
                  <a:t>If all succeed, return SUCCESS</a:t>
                </a:r>
              </a:p>
              <a:p>
                <a:pPr marL="342900" indent="-342900">
                  <a:buAutoNum type="arabicPeriod"/>
                </a:pPr>
                <a:r>
                  <a:rPr lang="en-US" dirty="0"/>
                  <a:t>Return FAILURE</a:t>
                </a:r>
              </a:p>
            </p:txBody>
          </p:sp>
        </mc:Choice>
        <mc:Fallback xmlns="">
          <p:sp>
            <p:nvSpPr>
              <p:cNvPr id="7" name="TextBox 6">
                <a:extLst>
                  <a:ext uri="{FF2B5EF4-FFF2-40B4-BE49-F238E27FC236}">
                    <a16:creationId xmlns:a16="http://schemas.microsoft.com/office/drawing/2014/main" id="{5A036CBD-8DF3-F5EE-6AD1-BDA71AE0D5D1}"/>
                  </a:ext>
                </a:extLst>
              </p:cNvPr>
              <p:cNvSpPr txBox="1">
                <a:spLocks noRot="1" noChangeAspect="1" noMove="1" noResize="1" noEditPoints="1" noAdjustHandles="1" noChangeArrowheads="1" noChangeShapeType="1" noTextEdit="1"/>
              </p:cNvSpPr>
              <p:nvPr/>
            </p:nvSpPr>
            <p:spPr>
              <a:xfrm>
                <a:off x="8602798" y="1840599"/>
                <a:ext cx="3318473" cy="1200329"/>
              </a:xfrm>
              <a:prstGeom prst="rect">
                <a:avLst/>
              </a:prstGeom>
              <a:blipFill>
                <a:blip r:embed="rId4"/>
                <a:stretch>
                  <a:fillRect l="-1468" t="-3046" r="-550" b="-7107"/>
                </a:stretch>
              </a:blipFill>
            </p:spPr>
            <p:txBody>
              <a:bodyPr/>
              <a:lstStyle/>
              <a:p>
                <a:r>
                  <a:rPr lang="en-US">
                    <a:noFill/>
                  </a:rPr>
                  <a:t> </a:t>
                </a:r>
              </a:p>
            </p:txBody>
          </p:sp>
        </mc:Fallback>
      </mc:AlternateContent>
    </p:spTree>
    <p:extLst>
      <p:ext uri="{BB962C8B-B14F-4D97-AF65-F5344CB8AC3E}">
        <p14:creationId xmlns:p14="http://schemas.microsoft.com/office/powerpoint/2010/main" val="30794196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AB3980-8C03-98F0-E5B7-4A88E05EC1B2}"/>
              </a:ext>
            </a:extLst>
          </p:cNvPr>
          <p:cNvSpPr txBox="1"/>
          <p:nvPr/>
        </p:nvSpPr>
        <p:spPr>
          <a:xfrm>
            <a:off x="489646" y="2082467"/>
            <a:ext cx="7425046" cy="1077218"/>
          </a:xfrm>
          <a:prstGeom prst="rect">
            <a:avLst/>
          </a:prstGeom>
          <a:noFill/>
        </p:spPr>
        <p:txBody>
          <a:bodyPr wrap="none" rtlCol="0">
            <a:spAutoFit/>
          </a:bodyPr>
          <a:lstStyle/>
          <a:p>
            <a:r>
              <a:rPr lang="en-US" sz="3200" dirty="0"/>
              <a:t>Disjunction (OR) of verifiable statements:</a:t>
            </a:r>
            <a:br>
              <a:rPr lang="en-US" sz="3200" dirty="0"/>
            </a:br>
            <a:r>
              <a:rPr lang="en-US" sz="3200" dirty="0"/>
              <a:t>check that ONE test terminates successfully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0600E2-1D55-143D-9148-CC3B441319BB}"/>
                  </a:ext>
                </a:extLst>
              </p:cNvPr>
              <p:cNvSpPr txBox="1"/>
              <p:nvPr/>
            </p:nvSpPr>
            <p:spPr>
              <a:xfrm>
                <a:off x="445379" y="3910676"/>
                <a:ext cx="8148834" cy="584775"/>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m:t>
                    </m:r>
                  </m:oMath>
                </a14:m>
                <a:r>
                  <a:rPr lang="en-US" sz="3200" dirty="0"/>
                  <a:t> Only countable disjunction can reach all tests</a:t>
                </a:r>
              </a:p>
            </p:txBody>
          </p:sp>
        </mc:Choice>
        <mc:Fallback xmlns="">
          <p:sp>
            <p:nvSpPr>
              <p:cNvPr id="6" name="TextBox 5">
                <a:extLst>
                  <a:ext uri="{FF2B5EF4-FFF2-40B4-BE49-F238E27FC236}">
                    <a16:creationId xmlns:a16="http://schemas.microsoft.com/office/drawing/2014/main" id="{BD0600E2-1D55-143D-9148-CC3B441319BB}"/>
                  </a:ext>
                </a:extLst>
              </p:cNvPr>
              <p:cNvSpPr txBox="1">
                <a:spLocks noRot="1" noChangeAspect="1" noMove="1" noResize="1" noEditPoints="1" noAdjustHandles="1" noChangeArrowheads="1" noChangeShapeType="1" noTextEdit="1"/>
              </p:cNvSpPr>
              <p:nvPr/>
            </p:nvSpPr>
            <p:spPr>
              <a:xfrm>
                <a:off x="445379" y="3910676"/>
                <a:ext cx="8148834" cy="584775"/>
              </a:xfrm>
              <a:prstGeom prst="rect">
                <a:avLst/>
              </a:prstGeom>
              <a:blipFill>
                <a:blip r:embed="rId2"/>
                <a:stretch>
                  <a:fillRect t="-12632" r="-898" b="-3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036CBD-8DF3-F5EE-6AD1-BDA71AE0D5D1}"/>
                  </a:ext>
                </a:extLst>
              </p:cNvPr>
              <p:cNvSpPr txBox="1"/>
              <p:nvPr/>
            </p:nvSpPr>
            <p:spPr>
              <a:xfrm>
                <a:off x="8350637" y="2200459"/>
                <a:ext cx="3835217" cy="1754326"/>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𝑖</m:t>
                        </m:r>
                      </m:sub>
                    </m:sSub>
                    <m:r>
                      <a:rPr lang="en-US" i="1">
                        <a:latin typeface="Cambria Math" panose="02040503050406030204" pitchFamily="18" charset="0"/>
                      </a:rPr>
                      <m:t>)</m:t>
                    </m:r>
                  </m:oMath>
                </a14:m>
                <a:r>
                  <a:rPr lang="en-US" sz="1800" dirty="0"/>
                  <a:t>:</a:t>
                </a:r>
              </a:p>
              <a:p>
                <a:pPr marL="342900" indent="-342900">
                  <a:buAutoNum type="arabicPeriod"/>
                </a:pPr>
                <a:r>
                  <a:rPr lang="en-US" dirty="0"/>
                  <a:t>Initialize </a:t>
                </a:r>
                <a14:m>
                  <m:oMath xmlns:m="http://schemas.openxmlformats.org/officeDocument/2006/math">
                    <m:r>
                      <a:rPr lang="en-US" b="0" i="1" smtClean="0">
                        <a:latin typeface="Cambria Math" panose="02040503050406030204" pitchFamily="18" charset="0"/>
                      </a:rPr>
                      <m:t>𝑛</m:t>
                    </m:r>
                  </m:oMath>
                </a14:m>
                <a:r>
                  <a:rPr lang="en-US" dirty="0"/>
                  <a:t> to 1</a:t>
                </a:r>
              </a:p>
              <a:p>
                <a:pPr marL="342900" indent="-342900">
                  <a:buAutoNum type="arabicPeriod"/>
                </a:pPr>
                <a:r>
                  <a:rPr lang="en-US" dirty="0"/>
                  <a:t>For each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oMath>
                </a14:m>
                <a:endParaRPr lang="en-US" dirty="0"/>
              </a:p>
              <a:p>
                <a:pPr marL="800100" lvl="1" indent="-342900">
                  <a:buFont typeface="+mj-lt"/>
                  <a:buAutoNum type="alphaLcParenR"/>
                </a:pPr>
                <a:r>
                  <a:rPr lang="en-US" dirty="0"/>
                  <a:t>Run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for </a:t>
                </a:r>
                <a14:m>
                  <m:oMath xmlns:m="http://schemas.openxmlformats.org/officeDocument/2006/math">
                    <m:r>
                      <a:rPr lang="en-US" b="0" i="1" smtClean="0">
                        <a:latin typeface="Cambria Math" panose="02040503050406030204" pitchFamily="18" charset="0"/>
                      </a:rPr>
                      <m:t>𝑛</m:t>
                    </m:r>
                  </m:oMath>
                </a14:m>
                <a:r>
                  <a:rPr lang="en-US" dirty="0"/>
                  <a:t> seconds</a:t>
                </a:r>
              </a:p>
              <a:p>
                <a:pPr marL="800100" lvl="1" indent="-342900">
                  <a:buFont typeface="+mj-lt"/>
                  <a:buAutoNum type="alphaLcParenR"/>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oMath>
                </a14:m>
                <a:r>
                  <a:rPr lang="en-US" dirty="0"/>
                  <a:t> succeeds, return SUCCESS</a:t>
                </a:r>
              </a:p>
              <a:p>
                <a:pPr marL="342900" indent="-342900">
                  <a:buAutoNum type="arabicPeriod"/>
                </a:pPr>
                <a:r>
                  <a:rPr lang="en-US" dirty="0"/>
                  <a:t>Increment </a:t>
                </a:r>
                <a14:m>
                  <m:oMath xmlns:m="http://schemas.openxmlformats.org/officeDocument/2006/math">
                    <m:r>
                      <a:rPr lang="en-US" b="0" i="1" smtClean="0">
                        <a:latin typeface="Cambria Math" panose="02040503050406030204" pitchFamily="18" charset="0"/>
                      </a:rPr>
                      <m:t>𝑛</m:t>
                    </m:r>
                  </m:oMath>
                </a14:m>
                <a:r>
                  <a:rPr lang="en-US" dirty="0"/>
                  <a:t> and go to 2</a:t>
                </a:r>
              </a:p>
            </p:txBody>
          </p:sp>
        </mc:Choice>
        <mc:Fallback xmlns="">
          <p:sp>
            <p:nvSpPr>
              <p:cNvPr id="7" name="TextBox 6">
                <a:extLst>
                  <a:ext uri="{FF2B5EF4-FFF2-40B4-BE49-F238E27FC236}">
                    <a16:creationId xmlns:a16="http://schemas.microsoft.com/office/drawing/2014/main" id="{5A036CBD-8DF3-F5EE-6AD1-BDA71AE0D5D1}"/>
                  </a:ext>
                </a:extLst>
              </p:cNvPr>
              <p:cNvSpPr txBox="1">
                <a:spLocks noRot="1" noChangeAspect="1" noMove="1" noResize="1" noEditPoints="1" noAdjustHandles="1" noChangeArrowheads="1" noChangeShapeType="1" noTextEdit="1"/>
              </p:cNvSpPr>
              <p:nvPr/>
            </p:nvSpPr>
            <p:spPr>
              <a:xfrm>
                <a:off x="8350637" y="2200459"/>
                <a:ext cx="3835217" cy="1754326"/>
              </a:xfrm>
              <a:prstGeom prst="rect">
                <a:avLst/>
              </a:prstGeom>
              <a:blipFill>
                <a:blip r:embed="rId3"/>
                <a:stretch>
                  <a:fillRect l="-1431" t="-2083" r="-477" b="-4514"/>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B5846EF-DADB-052C-01A0-7BD444992E0C}"/>
              </a:ext>
            </a:extLst>
          </p:cNvPr>
          <p:cNvPicPr>
            <a:picLocks noChangeAspect="1"/>
          </p:cNvPicPr>
          <p:nvPr/>
        </p:nvPicPr>
        <p:blipFill rotWithShape="1">
          <a:blip r:embed="rId4"/>
          <a:srcRect l="527" t="7926" r="547"/>
          <a:stretch/>
        </p:blipFill>
        <p:spPr>
          <a:xfrm>
            <a:off x="134402" y="182844"/>
            <a:ext cx="11923195" cy="1657755"/>
          </a:xfrm>
          <a:prstGeom prst="rect">
            <a:avLst/>
          </a:prstGeom>
        </p:spPr>
      </p:pic>
      <p:sp>
        <p:nvSpPr>
          <p:cNvPr id="9" name="TextBox 8">
            <a:extLst>
              <a:ext uri="{FF2B5EF4-FFF2-40B4-BE49-F238E27FC236}">
                <a16:creationId xmlns:a16="http://schemas.microsoft.com/office/drawing/2014/main" id="{A52F3B5F-E787-D052-883D-4AF6A7673B70}"/>
              </a:ext>
            </a:extLst>
          </p:cNvPr>
          <p:cNvSpPr txBox="1"/>
          <p:nvPr/>
        </p:nvSpPr>
        <p:spPr>
          <a:xfrm>
            <a:off x="4343754" y="3169115"/>
            <a:ext cx="3118803" cy="369332"/>
          </a:xfrm>
          <a:prstGeom prst="rect">
            <a:avLst/>
          </a:prstGeom>
          <a:noFill/>
        </p:spPr>
        <p:txBody>
          <a:bodyPr wrap="none" rtlCol="0">
            <a:spAutoFit/>
          </a:bodyPr>
          <a:lstStyle/>
          <a:p>
            <a:r>
              <a:rPr lang="en-US" dirty="0">
                <a:solidFill>
                  <a:srgbClr val="C00000"/>
                </a:solidFill>
              </a:rPr>
              <a:t>watch out for non-termination!</a:t>
            </a:r>
          </a:p>
        </p:txBody>
      </p:sp>
    </p:spTree>
    <p:extLst>
      <p:ext uri="{BB962C8B-B14F-4D97-AF65-F5344CB8AC3E}">
        <p14:creationId xmlns:p14="http://schemas.microsoft.com/office/powerpoint/2010/main" val="1698594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C451CF-473E-CB5C-29DE-AE1A7AD245D9}"/>
              </a:ext>
            </a:extLst>
          </p:cNvPr>
          <p:cNvPicPr>
            <a:picLocks noChangeAspect="1"/>
          </p:cNvPicPr>
          <p:nvPr/>
        </p:nvPicPr>
        <p:blipFill rotWithShape="1">
          <a:blip r:embed="rId2"/>
          <a:srcRect l="645" t="10513" r="1054" b="5347"/>
          <a:stretch/>
        </p:blipFill>
        <p:spPr>
          <a:xfrm>
            <a:off x="255567" y="251136"/>
            <a:ext cx="11679955" cy="1387763"/>
          </a:xfrm>
          <a:prstGeom prst="rect">
            <a:avLst/>
          </a:prstGeom>
        </p:spPr>
      </p:pic>
      <p:sp>
        <p:nvSpPr>
          <p:cNvPr id="4" name="TextBox 3">
            <a:extLst>
              <a:ext uri="{FF2B5EF4-FFF2-40B4-BE49-F238E27FC236}">
                <a16:creationId xmlns:a16="http://schemas.microsoft.com/office/drawing/2014/main" id="{8FDEB678-A757-4E87-3DD1-78E58906A15C}"/>
              </a:ext>
            </a:extLst>
          </p:cNvPr>
          <p:cNvSpPr txBox="1"/>
          <p:nvPr/>
        </p:nvSpPr>
        <p:spPr>
          <a:xfrm>
            <a:off x="724395" y="1981877"/>
            <a:ext cx="8792449" cy="1077218"/>
          </a:xfrm>
          <a:prstGeom prst="rect">
            <a:avLst/>
          </a:prstGeom>
          <a:noFill/>
        </p:spPr>
        <p:txBody>
          <a:bodyPr wrap="square" rtlCol="0">
            <a:spAutoFit/>
          </a:bodyPr>
          <a:lstStyle/>
          <a:p>
            <a:r>
              <a:rPr lang="en-US" sz="3200" dirty="0"/>
              <a:t>For decidable statements, we need both the statement and its negation to be verifiable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799785-0867-B090-E36C-CB991CE6575A}"/>
                  </a:ext>
                </a:extLst>
              </p:cNvPr>
              <p:cNvSpPr txBox="1"/>
              <p:nvPr/>
            </p:nvSpPr>
            <p:spPr>
              <a:xfrm>
                <a:off x="1333655" y="3409829"/>
                <a:ext cx="3255058" cy="646331"/>
              </a:xfrm>
              <a:prstGeom prst="rect">
                <a:avLst/>
              </a:prstGeom>
              <a:noFill/>
            </p:spPr>
            <p:txBody>
              <a:bodyPr wrap="none" rtlCol="0">
                <a:spAutoFit/>
              </a:bodyPr>
              <a:lstStyle/>
              <a:p>
                <a14:m>
                  <m:oMath xmlns:m="http://schemas.openxmlformats.org/officeDocument/2006/math">
                    <m:r>
                      <a:rPr lang="en-US" sz="3600" b="0" i="1" smtClean="0">
                        <a:latin typeface="Cambria Math" panose="02040503050406030204" pitchFamily="18" charset="0"/>
                      </a:rPr>
                      <m:t>¬ </m:t>
                    </m:r>
                    <m:nary>
                      <m:naryPr>
                        <m:chr m:val="⋀"/>
                        <m:subHide m:val="on"/>
                        <m:supHide m:val="on"/>
                        <m:ctrlPr>
                          <a:rPr lang="en-US" sz="3600" b="0" i="1" smtClean="0">
                            <a:latin typeface="Cambria Math" panose="02040503050406030204" pitchFamily="18" charset="0"/>
                          </a:rPr>
                        </m:ctrlPr>
                      </m:naryPr>
                      <m:sub/>
                      <m:sup/>
                      <m:e>
                        <m:sSub>
                          <m:sSubPr>
                            <m:ctrlPr>
                              <a:rPr lang="en-US" sz="3600" i="1">
                                <a:latin typeface="Cambria Math" panose="02040503050406030204" pitchFamily="18" charset="0"/>
                              </a:rPr>
                            </m:ctrlPr>
                          </m:sSubPr>
                          <m:e>
                            <m:r>
                              <a:rPr lang="en-US" sz="3600" i="1">
                                <a:latin typeface="Cambria Math" panose="02040503050406030204" pitchFamily="18" charset="0"/>
                              </a:rPr>
                              <m:t>𝑒</m:t>
                            </m:r>
                          </m:e>
                          <m:sub>
                            <m:r>
                              <a:rPr lang="en-US" sz="3600" i="1">
                                <a:latin typeface="Cambria Math" panose="02040503050406030204" pitchFamily="18" charset="0"/>
                              </a:rPr>
                              <m:t>𝑖</m:t>
                            </m:r>
                          </m:sub>
                        </m:sSub>
                      </m:e>
                    </m:nary>
                    <m:r>
                      <a:rPr lang="en-US" sz="3600" b="0" i="1" smtClean="0">
                        <a:latin typeface="Cambria Math" panose="02040503050406030204" pitchFamily="18" charset="0"/>
                      </a:rPr>
                      <m:t>=</m:t>
                    </m:r>
                    <m:nary>
                      <m:naryPr>
                        <m:chr m:val="⋁"/>
                        <m:subHide m:val="on"/>
                        <m:supHide m:val="on"/>
                        <m:ctrlPr>
                          <a:rPr lang="en-US" sz="3600" b="0" i="1" smtClean="0">
                            <a:latin typeface="Cambria Math" panose="02040503050406030204" pitchFamily="18" charset="0"/>
                          </a:rPr>
                        </m:ctrlPr>
                      </m:naryPr>
                      <m:sub/>
                      <m:sup/>
                      <m:e>
                        <m:r>
                          <a:rPr lang="en-US" sz="3600" i="1">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𝑒</m:t>
                            </m:r>
                          </m:e>
                          <m:sub>
                            <m:r>
                              <a:rPr lang="en-US" sz="3600" b="0" i="1" smtClean="0">
                                <a:latin typeface="Cambria Math" panose="02040503050406030204" pitchFamily="18" charset="0"/>
                              </a:rPr>
                              <m:t>𝑖</m:t>
                            </m:r>
                          </m:sub>
                        </m:sSub>
                      </m:e>
                    </m:nary>
                  </m:oMath>
                </a14:m>
                <a:r>
                  <a:rPr lang="en-US" sz="3600" dirty="0"/>
                  <a:t> </a:t>
                </a:r>
              </a:p>
            </p:txBody>
          </p:sp>
        </mc:Choice>
        <mc:Fallback xmlns="">
          <p:sp>
            <p:nvSpPr>
              <p:cNvPr id="6" name="TextBox 5">
                <a:extLst>
                  <a:ext uri="{FF2B5EF4-FFF2-40B4-BE49-F238E27FC236}">
                    <a16:creationId xmlns:a16="http://schemas.microsoft.com/office/drawing/2014/main" id="{82799785-0867-B090-E36C-CB991CE6575A}"/>
                  </a:ext>
                </a:extLst>
              </p:cNvPr>
              <p:cNvSpPr txBox="1">
                <a:spLocks noRot="1" noChangeAspect="1" noMove="1" noResize="1" noEditPoints="1" noAdjustHandles="1" noChangeArrowheads="1" noChangeShapeType="1" noTextEdit="1"/>
              </p:cNvSpPr>
              <p:nvPr/>
            </p:nvSpPr>
            <p:spPr>
              <a:xfrm>
                <a:off x="1333655" y="3409829"/>
                <a:ext cx="3255058"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B789CF6-F372-BF3F-C873-8E16D50EE391}"/>
                  </a:ext>
                </a:extLst>
              </p:cNvPr>
              <p:cNvSpPr txBox="1"/>
              <p:nvPr/>
            </p:nvSpPr>
            <p:spPr>
              <a:xfrm>
                <a:off x="5284839" y="3409829"/>
                <a:ext cx="3255058" cy="646331"/>
              </a:xfrm>
              <a:prstGeom prst="rect">
                <a:avLst/>
              </a:prstGeom>
              <a:noFill/>
            </p:spPr>
            <p:txBody>
              <a:bodyPr wrap="none" rtlCol="0">
                <a:spAutoFit/>
              </a:bodyPr>
              <a:lstStyle/>
              <a:p>
                <a14:m>
                  <m:oMath xmlns:m="http://schemas.openxmlformats.org/officeDocument/2006/math">
                    <m:r>
                      <a:rPr lang="en-US" sz="3600" i="1">
                        <a:latin typeface="Cambria Math" panose="02040503050406030204" pitchFamily="18" charset="0"/>
                      </a:rPr>
                      <m:t>¬</m:t>
                    </m:r>
                    <m:nary>
                      <m:naryPr>
                        <m:chr m:val="⋁"/>
                        <m:subHide m:val="on"/>
                        <m:supHide m:val="on"/>
                        <m:ctrlPr>
                          <a:rPr lang="en-US" sz="3600" b="0" i="1" smtClean="0">
                            <a:latin typeface="Cambria Math" panose="02040503050406030204" pitchFamily="18" charset="0"/>
                          </a:rPr>
                        </m:ctrlPr>
                      </m:naryPr>
                      <m:sub/>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𝑒</m:t>
                            </m:r>
                          </m:e>
                          <m:sub>
                            <m:r>
                              <a:rPr lang="en-US" sz="3600" b="0" i="1" smtClean="0">
                                <a:latin typeface="Cambria Math" panose="02040503050406030204" pitchFamily="18" charset="0"/>
                              </a:rPr>
                              <m:t>𝑖</m:t>
                            </m:r>
                          </m:sub>
                        </m:sSub>
                      </m:e>
                    </m:nary>
                    <m:r>
                      <a:rPr lang="en-US" sz="3600" b="0" i="1" smtClean="0">
                        <a:latin typeface="Cambria Math" panose="02040503050406030204" pitchFamily="18" charset="0"/>
                      </a:rPr>
                      <m:t>=</m:t>
                    </m:r>
                    <m:r>
                      <a:rPr lang="en-US" sz="3600" i="1">
                        <a:latin typeface="Cambria Math" panose="02040503050406030204" pitchFamily="18" charset="0"/>
                      </a:rPr>
                      <m:t> </m:t>
                    </m:r>
                    <m:nary>
                      <m:naryPr>
                        <m:chr m:val="⋀"/>
                        <m:subHide m:val="on"/>
                        <m:supHide m:val="on"/>
                        <m:ctrlPr>
                          <a:rPr lang="en-US" sz="3600" i="1">
                            <a:latin typeface="Cambria Math" panose="02040503050406030204" pitchFamily="18" charset="0"/>
                          </a:rPr>
                        </m:ctrlPr>
                      </m:naryPr>
                      <m:sub/>
                      <m:sup/>
                      <m:e>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𝑒</m:t>
                            </m:r>
                          </m:e>
                          <m:sub>
                            <m:r>
                              <a:rPr lang="en-US" sz="3600" i="1">
                                <a:latin typeface="Cambria Math" panose="02040503050406030204" pitchFamily="18" charset="0"/>
                              </a:rPr>
                              <m:t>𝑖</m:t>
                            </m:r>
                          </m:sub>
                        </m:sSub>
                      </m:e>
                    </m:nary>
                  </m:oMath>
                </a14:m>
                <a:r>
                  <a:rPr lang="en-US" sz="3600" dirty="0"/>
                  <a:t> </a:t>
                </a:r>
              </a:p>
            </p:txBody>
          </p:sp>
        </mc:Choice>
        <mc:Fallback xmlns="">
          <p:sp>
            <p:nvSpPr>
              <p:cNvPr id="8" name="TextBox 7">
                <a:extLst>
                  <a:ext uri="{FF2B5EF4-FFF2-40B4-BE49-F238E27FC236}">
                    <a16:creationId xmlns:a16="http://schemas.microsoft.com/office/drawing/2014/main" id="{AB789CF6-F372-BF3F-C873-8E16D50EE391}"/>
                  </a:ext>
                </a:extLst>
              </p:cNvPr>
              <p:cNvSpPr txBox="1">
                <a:spLocks noRot="1" noChangeAspect="1" noMove="1" noResize="1" noEditPoints="1" noAdjustHandles="1" noChangeArrowheads="1" noChangeShapeType="1" noTextEdit="1"/>
              </p:cNvSpPr>
              <p:nvPr/>
            </p:nvSpPr>
            <p:spPr>
              <a:xfrm>
                <a:off x="5284839" y="3409829"/>
                <a:ext cx="3255058" cy="64633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56E32A4-BF72-F2F9-9961-9FB7F46A2FEC}"/>
              </a:ext>
            </a:extLst>
          </p:cNvPr>
          <p:cNvSpPr txBox="1"/>
          <p:nvPr/>
        </p:nvSpPr>
        <p:spPr>
          <a:xfrm>
            <a:off x="1333655" y="4306529"/>
            <a:ext cx="7270580" cy="369332"/>
          </a:xfrm>
          <a:prstGeom prst="rect">
            <a:avLst/>
          </a:prstGeom>
          <a:noFill/>
        </p:spPr>
        <p:txBody>
          <a:bodyPr wrap="none" rtlCol="0">
            <a:spAutoFit/>
          </a:bodyPr>
          <a:lstStyle/>
          <a:p>
            <a:r>
              <a:rPr lang="en-US" dirty="0"/>
              <a:t>Using De Morgan properties, we can construct tests using test for negations</a:t>
            </a:r>
          </a:p>
        </p:txBody>
      </p:sp>
    </p:spTree>
    <p:extLst>
      <p:ext uri="{BB962C8B-B14F-4D97-AF65-F5344CB8AC3E}">
        <p14:creationId xmlns:p14="http://schemas.microsoft.com/office/powerpoint/2010/main" val="986716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A1AB-C0C4-4B0C-AE3C-D4B40D39CEDF}"/>
              </a:ext>
            </a:extLst>
          </p:cNvPr>
          <p:cNvSpPr>
            <a:spLocks noGrp="1"/>
          </p:cNvSpPr>
          <p:nvPr>
            <p:ph type="title"/>
          </p:nvPr>
        </p:nvSpPr>
        <p:spPr/>
        <p:txBody>
          <a:bodyPr/>
          <a:lstStyle/>
          <a:p>
            <a:r>
              <a:rPr lang="en-US" dirty="0"/>
              <a:t>Comparing algebras</a:t>
            </a:r>
          </a:p>
        </p:txBody>
      </p:sp>
      <p:pic>
        <p:nvPicPr>
          <p:cNvPr id="4" name="Picture 3">
            <a:extLst>
              <a:ext uri="{FF2B5EF4-FFF2-40B4-BE49-F238E27FC236}">
                <a16:creationId xmlns:a16="http://schemas.microsoft.com/office/drawing/2014/main" id="{2DD4A6F2-6D73-4B40-8090-99E68E8153E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69346" y="1189427"/>
            <a:ext cx="9574535" cy="1747585"/>
          </a:xfrm>
          <a:prstGeom prst="rect">
            <a:avLst/>
          </a:prstGeom>
        </p:spPr>
      </p:pic>
      <p:sp>
        <p:nvSpPr>
          <p:cNvPr id="5" name="Oval 4">
            <a:extLst>
              <a:ext uri="{FF2B5EF4-FFF2-40B4-BE49-F238E27FC236}">
                <a16:creationId xmlns:a16="http://schemas.microsoft.com/office/drawing/2014/main" id="{5F4A5338-2B85-4D9A-B819-358497778AE6}"/>
              </a:ext>
            </a:extLst>
          </p:cNvPr>
          <p:cNvSpPr/>
          <p:nvPr/>
        </p:nvSpPr>
        <p:spPr>
          <a:xfrm>
            <a:off x="1363472" y="3429000"/>
            <a:ext cx="5340096" cy="30074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3597A7-902A-4B0F-BDB5-B92F75DC0076}"/>
              </a:ext>
            </a:extLst>
          </p:cNvPr>
          <p:cNvSpPr/>
          <p:nvPr/>
        </p:nvSpPr>
        <p:spPr>
          <a:xfrm>
            <a:off x="1985264" y="3571304"/>
            <a:ext cx="3810000" cy="2273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69CB33E-1AEA-4BE7-BB77-FA7A0370AECA}"/>
              </a:ext>
            </a:extLst>
          </p:cNvPr>
          <p:cNvSpPr/>
          <p:nvPr/>
        </p:nvSpPr>
        <p:spPr>
          <a:xfrm>
            <a:off x="2369312" y="3788980"/>
            <a:ext cx="2560320" cy="152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C33412-1C96-49B0-84D1-82D3DA650103}"/>
                  </a:ext>
                </a:extLst>
              </p:cNvPr>
              <p:cNvSpPr txBox="1"/>
              <p:nvPr/>
            </p:nvSpPr>
            <p:spPr>
              <a:xfrm>
                <a:off x="5740401" y="5320779"/>
                <a:ext cx="5713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𝒮</m:t>
                      </m:r>
                    </m:oMath>
                  </m:oMathPara>
                </a14:m>
                <a:endParaRPr lang="en-US" sz="3600" dirty="0"/>
              </a:p>
            </p:txBody>
          </p:sp>
        </mc:Choice>
        <mc:Fallback xmlns="">
          <p:sp>
            <p:nvSpPr>
              <p:cNvPr id="11" name="TextBox 10">
                <a:extLst>
                  <a:ext uri="{FF2B5EF4-FFF2-40B4-BE49-F238E27FC236}">
                    <a16:creationId xmlns:a16="http://schemas.microsoft.com/office/drawing/2014/main" id="{95C33412-1C96-49B0-84D1-82D3DA650103}"/>
                  </a:ext>
                </a:extLst>
              </p:cNvPr>
              <p:cNvSpPr txBox="1">
                <a:spLocks noRot="1" noChangeAspect="1" noMove="1" noResize="1" noEditPoints="1" noAdjustHandles="1" noChangeArrowheads="1" noChangeShapeType="1" noTextEdit="1"/>
              </p:cNvSpPr>
              <p:nvPr/>
            </p:nvSpPr>
            <p:spPr>
              <a:xfrm>
                <a:off x="5740401" y="5320779"/>
                <a:ext cx="571375"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2EB231-57D4-4E5C-B976-29D4112EFBE7}"/>
                  </a:ext>
                </a:extLst>
              </p:cNvPr>
              <p:cNvSpPr txBox="1"/>
              <p:nvPr/>
            </p:nvSpPr>
            <p:spPr>
              <a:xfrm>
                <a:off x="4923746" y="4713260"/>
                <a:ext cx="7492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𝒮</m:t>
                          </m:r>
                        </m:e>
                        <m:sub>
                          <m:r>
                            <a:rPr lang="en-US" sz="3600" i="1">
                              <a:latin typeface="Cambria Math" panose="02040503050406030204" pitchFamily="18" charset="0"/>
                            </a:rPr>
                            <m:t>𝑣</m:t>
                          </m:r>
                        </m:sub>
                      </m:sSub>
                    </m:oMath>
                  </m:oMathPara>
                </a14:m>
                <a:endParaRPr lang="en-US" sz="3600" dirty="0"/>
              </a:p>
            </p:txBody>
          </p:sp>
        </mc:Choice>
        <mc:Fallback xmlns="">
          <p:sp>
            <p:nvSpPr>
              <p:cNvPr id="12" name="TextBox 11">
                <a:extLst>
                  <a:ext uri="{FF2B5EF4-FFF2-40B4-BE49-F238E27FC236}">
                    <a16:creationId xmlns:a16="http://schemas.microsoft.com/office/drawing/2014/main" id="{122EB231-57D4-4E5C-B976-29D4112EFBE7}"/>
                  </a:ext>
                </a:extLst>
              </p:cNvPr>
              <p:cNvSpPr txBox="1">
                <a:spLocks noRot="1" noChangeAspect="1" noMove="1" noResize="1" noEditPoints="1" noAdjustHandles="1" noChangeArrowheads="1" noChangeShapeType="1" noTextEdit="1"/>
              </p:cNvSpPr>
              <p:nvPr/>
            </p:nvSpPr>
            <p:spPr>
              <a:xfrm>
                <a:off x="4923746" y="4713260"/>
                <a:ext cx="749243"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B769EB-9FE1-4EE1-A931-BE6ADE14CE48}"/>
                  </a:ext>
                </a:extLst>
              </p:cNvPr>
              <p:cNvSpPr txBox="1"/>
              <p:nvPr/>
            </p:nvSpPr>
            <p:spPr>
              <a:xfrm>
                <a:off x="3890265" y="4406263"/>
                <a:ext cx="77546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𝒮</m:t>
                          </m:r>
                        </m:e>
                        <m:sub>
                          <m:r>
                            <a:rPr lang="en-US" sz="3600" i="1">
                              <a:latin typeface="Cambria Math" panose="02040503050406030204" pitchFamily="18" charset="0"/>
                            </a:rPr>
                            <m:t>𝑑</m:t>
                          </m:r>
                        </m:sub>
                      </m:sSub>
                    </m:oMath>
                  </m:oMathPara>
                </a14:m>
                <a:endParaRPr lang="en-US" sz="3600" dirty="0"/>
              </a:p>
            </p:txBody>
          </p:sp>
        </mc:Choice>
        <mc:Fallback xmlns="">
          <p:sp>
            <p:nvSpPr>
              <p:cNvPr id="13" name="TextBox 12">
                <a:extLst>
                  <a:ext uri="{FF2B5EF4-FFF2-40B4-BE49-F238E27FC236}">
                    <a16:creationId xmlns:a16="http://schemas.microsoft.com/office/drawing/2014/main" id="{94B769EB-9FE1-4EE1-A931-BE6ADE14CE48}"/>
                  </a:ext>
                </a:extLst>
              </p:cNvPr>
              <p:cNvSpPr txBox="1">
                <a:spLocks noRot="1" noChangeAspect="1" noMove="1" noResize="1" noEditPoints="1" noAdjustHandles="1" noChangeArrowheads="1" noChangeShapeType="1" noTextEdit="1"/>
              </p:cNvSpPr>
              <p:nvPr/>
            </p:nvSpPr>
            <p:spPr>
              <a:xfrm>
                <a:off x="3890265" y="4406263"/>
                <a:ext cx="775469"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15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4129482" y="2843915"/>
            <a:ext cx="7879638" cy="1938992"/>
          </a:xfrm>
          <a:prstGeom prst="rect">
            <a:avLst/>
          </a:prstGeom>
          <a:noFill/>
        </p:spPr>
        <p:txBody>
          <a:bodyPr wrap="square" rtlCol="0">
            <a:spAutoFit/>
          </a:bodyPr>
          <a:lstStyle/>
          <a:p>
            <a:r>
              <a:rPr lang="en-US" sz="2400" dirty="0"/>
              <a:t>Each axiom/definition has two parts:</a:t>
            </a:r>
          </a:p>
          <a:p>
            <a:pPr marL="285750" indent="-285750">
              <a:buFont typeface="Arial" panose="020B0604020202020204" pitchFamily="34" charset="0"/>
              <a:buChar char="•"/>
            </a:pPr>
            <a:r>
              <a:rPr lang="en-US" sz="2400" dirty="0"/>
              <a:t>Informal part: tells us what elements in the physical world we are characterizing </a:t>
            </a:r>
          </a:p>
          <a:p>
            <a:pPr marL="285750" indent="-285750">
              <a:buFont typeface="Arial" panose="020B0604020202020204" pitchFamily="34" charset="0"/>
              <a:buChar char="•"/>
            </a:pPr>
            <a:r>
              <a:rPr lang="en-US" sz="2400" dirty="0"/>
              <a:t>Formal part: how the elements are</a:t>
            </a:r>
            <a:br>
              <a:rPr lang="en-US" sz="2400" dirty="0"/>
            </a:br>
            <a:r>
              <a:rPr lang="en-US" sz="2400" dirty="0"/>
              <a:t>characterized mathematically</a:t>
            </a:r>
          </a:p>
        </p:txBody>
      </p:sp>
      <p:grpSp>
        <p:nvGrpSpPr>
          <p:cNvPr id="6" name="Group 5">
            <a:extLst>
              <a:ext uri="{FF2B5EF4-FFF2-40B4-BE49-F238E27FC236}">
                <a16:creationId xmlns:a16="http://schemas.microsoft.com/office/drawing/2014/main" id="{797891B9-506E-6B9F-4B9E-4C0D7CC1364A}"/>
              </a:ext>
            </a:extLst>
          </p:cNvPr>
          <p:cNvGrpSpPr/>
          <p:nvPr/>
        </p:nvGrpSpPr>
        <p:grpSpPr>
          <a:xfrm>
            <a:off x="453928" y="2907261"/>
            <a:ext cx="3141467" cy="3195642"/>
            <a:chOff x="6564215" y="1073699"/>
            <a:chExt cx="4672586" cy="4753165"/>
          </a:xfrm>
        </p:grpSpPr>
        <p:sp>
          <p:nvSpPr>
            <p:cNvPr id="24" name="TextBox 23">
              <a:extLst>
                <a:ext uri="{FF2B5EF4-FFF2-40B4-BE49-F238E27FC236}">
                  <a16:creationId xmlns:a16="http://schemas.microsoft.com/office/drawing/2014/main" id="{B9E7BF1D-19EF-C36C-4459-D8F04E9A6F2E}"/>
                </a:ext>
              </a:extLst>
            </p:cNvPr>
            <p:cNvSpPr txBox="1"/>
            <p:nvPr/>
          </p:nvSpPr>
          <p:spPr>
            <a:xfrm>
              <a:off x="6838423" y="1105363"/>
              <a:ext cx="1834577" cy="681718"/>
            </a:xfrm>
            <a:prstGeom prst="rect">
              <a:avLst/>
            </a:prstGeom>
            <a:noFill/>
          </p:spPr>
          <p:txBody>
            <a:bodyPr wrap="none" rtlCol="0">
              <a:spAutoFit/>
            </a:bodyPr>
            <a:lstStyle/>
            <a:p>
              <a:pPr algn="ctr"/>
              <a:r>
                <a:rPr lang="en-US" sz="2400" dirty="0"/>
                <a:t>Informal</a:t>
              </a:r>
            </a:p>
          </p:txBody>
        </p:sp>
        <p:sp>
          <p:nvSpPr>
            <p:cNvPr id="28" name="TextBox 27">
              <a:extLst>
                <a:ext uri="{FF2B5EF4-FFF2-40B4-BE49-F238E27FC236}">
                  <a16:creationId xmlns:a16="http://schemas.microsoft.com/office/drawing/2014/main" id="{5C178465-519C-99EF-E889-4E1C4CF1412D}"/>
                </a:ext>
              </a:extLst>
            </p:cNvPr>
            <p:cNvSpPr txBox="1"/>
            <p:nvPr/>
          </p:nvSpPr>
          <p:spPr>
            <a:xfrm>
              <a:off x="9514188" y="1105363"/>
              <a:ext cx="1556493" cy="681718"/>
            </a:xfrm>
            <a:prstGeom prst="rect">
              <a:avLst/>
            </a:prstGeom>
            <a:noFill/>
          </p:spPr>
          <p:txBody>
            <a:bodyPr wrap="none" rtlCol="0">
              <a:spAutoFit/>
            </a:bodyPr>
            <a:lstStyle/>
            <a:p>
              <a:pPr algn="ctr"/>
              <a:r>
                <a:rPr lang="en-US" sz="2400" dirty="0"/>
                <a:t>Formal</a:t>
              </a:r>
            </a:p>
          </p:txBody>
        </p:sp>
        <p:cxnSp>
          <p:nvCxnSpPr>
            <p:cNvPr id="31" name="Straight Connector 30">
              <a:extLst>
                <a:ext uri="{FF2B5EF4-FFF2-40B4-BE49-F238E27FC236}">
                  <a16:creationId xmlns:a16="http://schemas.microsoft.com/office/drawing/2014/main" id="{31205F8F-AFA4-F595-91D8-6B4FFD123F23}"/>
                </a:ext>
              </a:extLst>
            </p:cNvPr>
            <p:cNvCxnSpPr>
              <a:cxnSpLocks/>
            </p:cNvCxnSpPr>
            <p:nvPr/>
          </p:nvCxnSpPr>
          <p:spPr>
            <a:xfrm>
              <a:off x="9106292" y="1073699"/>
              <a:ext cx="0" cy="47531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676634C-8105-821D-6AA0-0BD3B6DDE696}"/>
                </a:ext>
              </a:extLst>
            </p:cNvPr>
            <p:cNvSpPr txBox="1"/>
            <p:nvPr/>
          </p:nvSpPr>
          <p:spPr>
            <a:xfrm>
              <a:off x="7123465" y="1778351"/>
              <a:ext cx="1264493" cy="545374"/>
            </a:xfrm>
            <a:prstGeom prst="rect">
              <a:avLst/>
            </a:prstGeom>
            <a:noFill/>
          </p:spPr>
          <p:txBody>
            <a:bodyPr wrap="none" rtlCol="0">
              <a:spAutoFit/>
            </a:bodyPr>
            <a:lstStyle/>
            <a:p>
              <a:pPr algn="ctr"/>
              <a:r>
                <a:rPr lang="en-US" dirty="0"/>
                <a:t>physics</a:t>
              </a:r>
            </a:p>
          </p:txBody>
        </p:sp>
        <p:sp>
          <p:nvSpPr>
            <p:cNvPr id="33" name="TextBox 32">
              <a:extLst>
                <a:ext uri="{FF2B5EF4-FFF2-40B4-BE49-F238E27FC236}">
                  <a16:creationId xmlns:a16="http://schemas.microsoft.com/office/drawing/2014/main" id="{646D490E-9854-7F52-04AB-04AE7023761A}"/>
                </a:ext>
              </a:extLst>
            </p:cNvPr>
            <p:cNvSpPr txBox="1"/>
            <p:nvPr/>
          </p:nvSpPr>
          <p:spPr>
            <a:xfrm>
              <a:off x="9793124" y="1778351"/>
              <a:ext cx="998622" cy="545374"/>
            </a:xfrm>
            <a:prstGeom prst="rect">
              <a:avLst/>
            </a:prstGeom>
            <a:noFill/>
          </p:spPr>
          <p:txBody>
            <a:bodyPr wrap="none" rtlCol="0">
              <a:spAutoFit/>
            </a:bodyPr>
            <a:lstStyle/>
            <a:p>
              <a:pPr algn="ctr"/>
              <a:r>
                <a:rPr lang="en-US" dirty="0"/>
                <a:t>math</a:t>
              </a:r>
            </a:p>
          </p:txBody>
        </p:sp>
        <p:sp>
          <p:nvSpPr>
            <p:cNvPr id="34" name="Freeform: Shape 33">
              <a:extLst>
                <a:ext uri="{FF2B5EF4-FFF2-40B4-BE49-F238E27FC236}">
                  <a16:creationId xmlns:a16="http://schemas.microsoft.com/office/drawing/2014/main" id="{F3E13250-B18D-8628-2536-A1E54983C2D6}"/>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10E3934-8C23-D600-9256-4F7564EABB5E}"/>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B239034-9B72-0D75-F5BA-B297D7BF3DA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161A0D-7F22-870A-2749-E0DB06979745}"/>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2E2FB5-56B4-8416-EB30-709D21DB1D3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8DCD1C-2706-2AB7-EB77-672DC366E8C6}"/>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4759F04-A54A-CE31-60CB-D9C995559A6B}"/>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oon 43">
              <a:extLst>
                <a:ext uri="{FF2B5EF4-FFF2-40B4-BE49-F238E27FC236}">
                  <a16:creationId xmlns:a16="http://schemas.microsoft.com/office/drawing/2014/main" id="{96B7D9CC-9004-0818-30DD-FB6A2313EDE4}"/>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DF9AE58-6F07-2708-82E9-EAC2BB2B9F83}"/>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977F66-12E1-0E1B-8F4E-F0FC9CF8FEC1}"/>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47BD99-DEA8-F8D8-0D7D-9867BD13961C}"/>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016D72-99F3-9C20-C317-524564BC6A6F}"/>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758290E-BCCF-8C21-7DC7-6CC9D6B4D123}"/>
                </a:ext>
              </a:extLst>
            </p:cNvPr>
            <p:cNvCxnSpPr>
              <a:cxnSpLocks/>
            </p:cNvCxnSpPr>
            <p:nvPr/>
          </p:nvCxnSpPr>
          <p:spPr>
            <a:xfrm flipH="1" flipV="1">
              <a:off x="7956830" y="4512077"/>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BB73-CAD7-E7E5-0A4D-43BBEC9D3860}"/>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48384C4-F4C7-584F-A4C3-7A57D1784815}"/>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7B67525-CEAC-4CAC-3012-0B14E3284042}"/>
                </a:ext>
              </a:extLst>
            </p:cNvPr>
            <p:cNvGrpSpPr/>
            <p:nvPr/>
          </p:nvGrpSpPr>
          <p:grpSpPr>
            <a:xfrm>
              <a:off x="9722005" y="2925822"/>
              <a:ext cx="1514796" cy="1979841"/>
              <a:chOff x="9722005" y="2925822"/>
              <a:chExt cx="1514796" cy="1979841"/>
            </a:xfrm>
          </p:grpSpPr>
          <p:sp>
            <p:nvSpPr>
              <p:cNvPr id="69" name="Star: 5 Points 68">
                <a:extLst>
                  <a:ext uri="{FF2B5EF4-FFF2-40B4-BE49-F238E27FC236}">
                    <a16:creationId xmlns:a16="http://schemas.microsoft.com/office/drawing/2014/main" id="{02C65BFC-32F8-3BD5-23E6-35480ECBA265}"/>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AE1214-CE3C-B296-A91A-8D6D3D640672}"/>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8A811BF-D414-D9E7-5677-8C7E6CB69169}"/>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D14F1A0-2EF1-D427-8A90-D5CCA208A9C4}"/>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517D7F9-AA48-ED4B-8202-2AB302597424}"/>
                  </a:ext>
                </a:extLst>
              </p:cNvPr>
              <p:cNvGrpSpPr/>
              <p:nvPr/>
            </p:nvGrpSpPr>
            <p:grpSpPr>
              <a:xfrm>
                <a:off x="10348009" y="2925822"/>
                <a:ext cx="789094" cy="1707935"/>
                <a:chOff x="7355604" y="3217112"/>
                <a:chExt cx="789094" cy="1707935"/>
              </a:xfrm>
            </p:grpSpPr>
            <p:cxnSp>
              <p:nvCxnSpPr>
                <p:cNvPr id="80" name="Straight Arrow Connector 79">
                  <a:extLst>
                    <a:ext uri="{FF2B5EF4-FFF2-40B4-BE49-F238E27FC236}">
                      <a16:creationId xmlns:a16="http://schemas.microsoft.com/office/drawing/2014/main" id="{B61ECC32-F5C6-566D-9FBA-CA70F5FF9E52}"/>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AD308F-042E-62AD-5C34-91FF4AE0C02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FACBA0-80B2-C4DB-3EEB-F7082FFE1B93}"/>
                    </a:ext>
                  </a:extLst>
                </p:cNvPr>
                <p:cNvCxnSpPr>
                  <a:cxnSpLocks/>
                </p:cNvCxnSpPr>
                <p:nvPr/>
              </p:nvCxnSpPr>
              <p:spPr>
                <a:xfrm flipH="1" flipV="1">
                  <a:off x="8109230" y="4771485"/>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29A8BB7-D3BD-521E-C06B-7D28697E4D26}"/>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62" name="Arrow: Right 61">
              <a:extLst>
                <a:ext uri="{FF2B5EF4-FFF2-40B4-BE49-F238E27FC236}">
                  <a16:creationId xmlns:a16="http://schemas.microsoft.com/office/drawing/2014/main" id="{9A970CBA-2D57-6BDA-076A-8CAC80B48AEC}"/>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6725711-1DE1-9F33-E7EE-B4A0BEFFD8E7}"/>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59D41792-6311-B8A2-36A9-7DBB8AFA1EC8}"/>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98F13839-A5A6-ACEE-22C3-928DFDBDA2FB}"/>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E32904E1-AABA-CE6E-63B9-92D218AC7237}"/>
                </a:ext>
              </a:extLst>
            </p:cNvPr>
            <p:cNvCxnSpPr>
              <a:cxnSpLocks/>
            </p:cNvCxnSpPr>
            <p:nvPr/>
          </p:nvCxnSpPr>
          <p:spPr>
            <a:xfrm>
              <a:off x="7751155" y="4709756"/>
              <a:ext cx="134060" cy="771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2E191D63-C639-7E3E-20F8-6F9936197535}"/>
              </a:ext>
            </a:extLst>
          </p:cNvPr>
          <p:cNvSpPr txBox="1"/>
          <p:nvPr/>
        </p:nvSpPr>
        <p:spPr>
          <a:xfrm>
            <a:off x="4129482" y="4804127"/>
            <a:ext cx="5302736" cy="1569660"/>
          </a:xfrm>
          <a:prstGeom prst="rect">
            <a:avLst/>
          </a:prstGeom>
          <a:noFill/>
        </p:spPr>
        <p:txBody>
          <a:bodyPr wrap="square" rtlCol="0">
            <a:spAutoFit/>
          </a:bodyPr>
          <a:lstStyle/>
          <a:p>
            <a:r>
              <a:rPr lang="en-US" sz="2400" dirty="0"/>
              <a:t>Each axiom/definition has a justification:</a:t>
            </a:r>
          </a:p>
          <a:p>
            <a:r>
              <a:rPr lang="en-US" sz="2400" dirty="0"/>
              <a:t>argues why the mathematical characterization follows from the physical one</a:t>
            </a:r>
          </a:p>
        </p:txBody>
      </p:sp>
    </p:spTree>
    <p:extLst>
      <p:ext uri="{BB962C8B-B14F-4D97-AF65-F5344CB8AC3E}">
        <p14:creationId xmlns:p14="http://schemas.microsoft.com/office/powerpoint/2010/main" val="15876410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5AA6-6A80-288A-ED2F-2D37DC91BE7F}"/>
              </a:ext>
            </a:extLst>
          </p:cNvPr>
          <p:cNvSpPr>
            <a:spLocks noGrp="1"/>
          </p:cNvSpPr>
          <p:nvPr>
            <p:ph type="title"/>
          </p:nvPr>
        </p:nvSpPr>
        <p:spPr/>
        <p:txBody>
          <a:bodyPr/>
          <a:lstStyle/>
          <a:p>
            <a:r>
              <a:rPr lang="en-US" dirty="0"/>
              <a:t>Experimental domain</a:t>
            </a:r>
            <a:br>
              <a:rPr lang="en-US" dirty="0"/>
            </a:br>
            <a:endParaRPr lang="en-US" dirty="0"/>
          </a:p>
        </p:txBody>
      </p:sp>
      <p:sp>
        <p:nvSpPr>
          <p:cNvPr id="3" name="Text Placeholder 2">
            <a:extLst>
              <a:ext uri="{FF2B5EF4-FFF2-40B4-BE49-F238E27FC236}">
                <a16:creationId xmlns:a16="http://schemas.microsoft.com/office/drawing/2014/main" id="{8A2DE5CE-856F-8A80-6672-9263A28E92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089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73A053-1F38-82E8-6927-946593D49479}"/>
              </a:ext>
            </a:extLst>
          </p:cNvPr>
          <p:cNvSpPr txBox="1"/>
          <p:nvPr/>
        </p:nvSpPr>
        <p:spPr>
          <a:xfrm>
            <a:off x="330365" y="159803"/>
            <a:ext cx="7934801" cy="1077218"/>
          </a:xfrm>
          <a:prstGeom prst="rect">
            <a:avLst/>
          </a:prstGeom>
          <a:noFill/>
        </p:spPr>
        <p:txBody>
          <a:bodyPr wrap="none" rtlCol="0">
            <a:spAutoFit/>
          </a:bodyPr>
          <a:lstStyle/>
          <a:p>
            <a:r>
              <a:rPr lang="en-US" sz="3200" dirty="0"/>
              <a:t>What is the largest set of verifiable statements</a:t>
            </a:r>
            <a:br>
              <a:rPr lang="en-US" sz="3200" dirty="0"/>
            </a:br>
            <a:r>
              <a:rPr lang="en-US" sz="3200" dirty="0"/>
              <a:t>it makes sense to consider?</a:t>
            </a:r>
          </a:p>
        </p:txBody>
      </p:sp>
      <p:sp>
        <p:nvSpPr>
          <p:cNvPr id="5" name="TextBox 4">
            <a:extLst>
              <a:ext uri="{FF2B5EF4-FFF2-40B4-BE49-F238E27FC236}">
                <a16:creationId xmlns:a16="http://schemas.microsoft.com/office/drawing/2014/main" id="{7F2CA657-1E36-A323-ED3B-846E9CCC8118}"/>
              </a:ext>
            </a:extLst>
          </p:cNvPr>
          <p:cNvSpPr txBox="1"/>
          <p:nvPr/>
        </p:nvSpPr>
        <p:spPr>
          <a:xfrm>
            <a:off x="5448300" y="1373818"/>
            <a:ext cx="6423611" cy="830997"/>
          </a:xfrm>
          <a:prstGeom prst="rect">
            <a:avLst/>
          </a:prstGeom>
          <a:noFill/>
        </p:spPr>
        <p:txBody>
          <a:bodyPr wrap="square" rtlCol="0">
            <a:spAutoFit/>
          </a:bodyPr>
          <a:lstStyle/>
          <a:p>
            <a:r>
              <a:rPr lang="en-US" sz="2400" dirty="0"/>
              <a:t>Note: even assuming an indeterminate amount of time, we can only run up to countably many tests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D20F25-4045-FA6F-674A-3B316746E3CC}"/>
                  </a:ext>
                </a:extLst>
              </p:cNvPr>
              <p:cNvSpPr txBox="1"/>
              <p:nvPr/>
            </p:nvSpPr>
            <p:spPr>
              <a:xfrm>
                <a:off x="825910" y="1435373"/>
                <a:ext cx="397602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𝑛</m:t>
                          </m:r>
                        </m:sub>
                      </m:sSub>
                      <m:r>
                        <a:rPr lang="en-US" sz="4000" b="0" i="1" smtClean="0">
                          <a:latin typeface="Cambria Math" panose="02040503050406030204" pitchFamily="18" charset="0"/>
                        </a:rPr>
                        <m:t>, …</m:t>
                      </m:r>
                    </m:oMath>
                  </m:oMathPara>
                </a14:m>
                <a:endParaRPr lang="en-US" sz="4000" dirty="0"/>
              </a:p>
            </p:txBody>
          </p:sp>
        </mc:Choice>
        <mc:Fallback xmlns="">
          <p:sp>
            <p:nvSpPr>
              <p:cNvPr id="6" name="TextBox 5">
                <a:extLst>
                  <a:ext uri="{FF2B5EF4-FFF2-40B4-BE49-F238E27FC236}">
                    <a16:creationId xmlns:a16="http://schemas.microsoft.com/office/drawing/2014/main" id="{F7D20F25-4045-FA6F-674A-3B316746E3CC}"/>
                  </a:ext>
                </a:extLst>
              </p:cNvPr>
              <p:cNvSpPr txBox="1">
                <a:spLocks noRot="1" noChangeAspect="1" noMove="1" noResize="1" noEditPoints="1" noAdjustHandles="1" noChangeArrowheads="1" noChangeShapeType="1" noTextEdit="1"/>
              </p:cNvSpPr>
              <p:nvPr/>
            </p:nvSpPr>
            <p:spPr>
              <a:xfrm>
                <a:off x="825910" y="1435373"/>
                <a:ext cx="3976025" cy="707886"/>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7737FF4-1CBD-5A95-304F-49C9437D03BB}"/>
              </a:ext>
            </a:extLst>
          </p:cNvPr>
          <p:cNvSpPr txBox="1"/>
          <p:nvPr/>
        </p:nvSpPr>
        <p:spPr>
          <a:xfrm>
            <a:off x="5450881" y="2766345"/>
            <a:ext cx="6423611" cy="830997"/>
          </a:xfrm>
          <a:prstGeom prst="rect">
            <a:avLst/>
          </a:prstGeom>
          <a:noFill/>
        </p:spPr>
        <p:txBody>
          <a:bodyPr wrap="square" rtlCol="0">
            <a:spAutoFit/>
          </a:bodyPr>
          <a:lstStyle/>
          <a:p>
            <a:r>
              <a:rPr lang="en-US" sz="2400" dirty="0"/>
              <a:t>However, testing those statements implicitly tests all other statements that depend on those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CC1D14-7FF0-B168-97FC-5587799A4A8F}"/>
                  </a:ext>
                </a:extLst>
              </p:cNvPr>
              <p:cNvSpPr txBox="1"/>
              <p:nvPr/>
            </p:nvSpPr>
            <p:spPr>
              <a:xfrm>
                <a:off x="825910" y="2721114"/>
                <a:ext cx="3956916"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 …</m:t>
                      </m:r>
                    </m:oMath>
                  </m:oMathPara>
                </a14:m>
                <a:endParaRPr lang="en-US" sz="4000" dirty="0"/>
              </a:p>
            </p:txBody>
          </p:sp>
        </mc:Choice>
        <mc:Fallback xmlns="">
          <p:sp>
            <p:nvSpPr>
              <p:cNvPr id="8" name="TextBox 7">
                <a:extLst>
                  <a:ext uri="{FF2B5EF4-FFF2-40B4-BE49-F238E27FC236}">
                    <a16:creationId xmlns:a16="http://schemas.microsoft.com/office/drawing/2014/main" id="{8FCC1D14-7FF0-B168-97FC-5587799A4A8F}"/>
                  </a:ext>
                </a:extLst>
              </p:cNvPr>
              <p:cNvSpPr txBox="1">
                <a:spLocks noRot="1" noChangeAspect="1" noMove="1" noResize="1" noEditPoints="1" noAdjustHandles="1" noChangeArrowheads="1" noChangeShapeType="1" noTextEdit="1"/>
              </p:cNvSpPr>
              <p:nvPr/>
            </p:nvSpPr>
            <p:spPr>
              <a:xfrm>
                <a:off x="825910" y="2721114"/>
                <a:ext cx="3956916"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C2BC8A7-7285-7985-CB7E-38B4807130A6}"/>
                  </a:ext>
                </a:extLst>
              </p:cNvPr>
              <p:cNvSpPr txBox="1"/>
              <p:nvPr/>
            </p:nvSpPr>
            <p:spPr>
              <a:xfrm>
                <a:off x="825910" y="4202570"/>
                <a:ext cx="8024981" cy="1077218"/>
              </a:xfrm>
              <a:prstGeom prst="rect">
                <a:avLst/>
              </a:prstGeom>
              <a:noFill/>
            </p:spPr>
            <p:txBody>
              <a:bodyPr wrap="square" rtlCol="0">
                <a:spAutoFit/>
              </a:bodyPr>
              <a:lstStyle/>
              <a:p>
                <a14:m>
                  <m:oMath xmlns:m="http://schemas.openxmlformats.org/officeDocument/2006/math">
                    <m:r>
                      <a:rPr lang="en-US" sz="3200" b="0" i="1" smtClean="0">
                        <a:solidFill>
                          <a:schemeClr val="accent6">
                            <a:lumMod val="75000"/>
                          </a:schemeClr>
                        </a:solidFill>
                        <a:latin typeface="Cambria Math" panose="02040503050406030204" pitchFamily="18" charset="0"/>
                      </a:rPr>
                      <m:t>⇒</m:t>
                    </m:r>
                  </m:oMath>
                </a14:m>
                <a:r>
                  <a:rPr lang="en-US" sz="3200" dirty="0">
                    <a:solidFill>
                      <a:schemeClr val="accent6">
                        <a:lumMod val="75000"/>
                      </a:schemeClr>
                    </a:solidFill>
                  </a:rPr>
                  <a:t> Set of verifiable statements whose truth can be verified by running countably many tests</a:t>
                </a:r>
              </a:p>
            </p:txBody>
          </p:sp>
        </mc:Choice>
        <mc:Fallback xmlns="">
          <p:sp>
            <p:nvSpPr>
              <p:cNvPr id="9" name="TextBox 8">
                <a:extLst>
                  <a:ext uri="{FF2B5EF4-FFF2-40B4-BE49-F238E27FC236}">
                    <a16:creationId xmlns:a16="http://schemas.microsoft.com/office/drawing/2014/main" id="{0C2BC8A7-7285-7985-CB7E-38B4807130A6}"/>
                  </a:ext>
                </a:extLst>
              </p:cNvPr>
              <p:cNvSpPr txBox="1">
                <a:spLocks noRot="1" noChangeAspect="1" noMove="1" noResize="1" noEditPoints="1" noAdjustHandles="1" noChangeArrowheads="1" noChangeShapeType="1" noTextEdit="1"/>
              </p:cNvSpPr>
              <p:nvPr/>
            </p:nvSpPr>
            <p:spPr>
              <a:xfrm>
                <a:off x="825910" y="4202570"/>
                <a:ext cx="8024981" cy="1077218"/>
              </a:xfrm>
              <a:prstGeom prst="rect">
                <a:avLst/>
              </a:prstGeom>
              <a:blipFill>
                <a:blip r:embed="rId4"/>
                <a:stretch>
                  <a:fillRect l="-1898" t="-6780" r="-1822" b="-17514"/>
                </a:stretch>
              </a:blipFill>
            </p:spPr>
            <p:txBody>
              <a:bodyPr/>
              <a:lstStyle/>
              <a:p>
                <a:r>
                  <a:rPr lang="en-US">
                    <a:noFill/>
                  </a:rPr>
                  <a:t> </a:t>
                </a:r>
              </a:p>
            </p:txBody>
          </p:sp>
        </mc:Fallback>
      </mc:AlternateContent>
    </p:spTree>
    <p:extLst>
      <p:ext uri="{BB962C8B-B14F-4D97-AF65-F5344CB8AC3E}">
        <p14:creationId xmlns:p14="http://schemas.microsoft.com/office/powerpoint/2010/main" val="3640115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45AA6-9687-3B5B-99DB-2FFEC6136EEC}"/>
              </a:ext>
            </a:extLst>
          </p:cNvPr>
          <p:cNvPicPr>
            <a:picLocks noChangeAspect="1"/>
          </p:cNvPicPr>
          <p:nvPr/>
        </p:nvPicPr>
        <p:blipFill rotWithShape="1">
          <a:blip r:embed="rId2"/>
          <a:srcRect l="1051" t="9135" r="869" b="5535"/>
          <a:stretch/>
        </p:blipFill>
        <p:spPr>
          <a:xfrm>
            <a:off x="45911" y="121444"/>
            <a:ext cx="11957970" cy="1231106"/>
          </a:xfrm>
          <a:prstGeom prst="rect">
            <a:avLst/>
          </a:prstGeom>
        </p:spPr>
      </p:pic>
      <p:sp>
        <p:nvSpPr>
          <p:cNvPr id="11" name="Oval 10">
            <a:extLst>
              <a:ext uri="{FF2B5EF4-FFF2-40B4-BE49-F238E27FC236}">
                <a16:creationId xmlns:a16="http://schemas.microsoft.com/office/drawing/2014/main" id="{587D97CD-CB96-995E-A698-87585B47DD8D}"/>
              </a:ext>
            </a:extLst>
          </p:cNvPr>
          <p:cNvSpPr/>
          <p:nvPr/>
        </p:nvSpPr>
        <p:spPr>
          <a:xfrm>
            <a:off x="402026" y="3551548"/>
            <a:ext cx="4052856" cy="279629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C270212-506A-AA76-9453-67B6D6C0DF79}"/>
              </a:ext>
            </a:extLst>
          </p:cNvPr>
          <p:cNvSpPr/>
          <p:nvPr/>
        </p:nvSpPr>
        <p:spPr>
          <a:xfrm>
            <a:off x="1421633" y="3782398"/>
            <a:ext cx="2466913" cy="146402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652732C-48E9-1A66-38D2-D4F605A76AE9}"/>
                  </a:ext>
                </a:extLst>
              </p:cNvPr>
              <p:cNvSpPr txBox="1"/>
              <p:nvPr/>
            </p:nvSpPr>
            <p:spPr>
              <a:xfrm>
                <a:off x="461019" y="3466115"/>
                <a:ext cx="6381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𝒟</m:t>
                      </m:r>
                    </m:oMath>
                  </m:oMathPara>
                </a14:m>
                <a:endParaRPr lang="en-US" sz="3600" dirty="0"/>
              </a:p>
            </p:txBody>
          </p:sp>
        </mc:Choice>
        <mc:Fallback xmlns="">
          <p:sp>
            <p:nvSpPr>
              <p:cNvPr id="13" name="TextBox 12">
                <a:extLst>
                  <a:ext uri="{FF2B5EF4-FFF2-40B4-BE49-F238E27FC236}">
                    <a16:creationId xmlns:a16="http://schemas.microsoft.com/office/drawing/2014/main" id="{7652732C-48E9-1A66-38D2-D4F605A76AE9}"/>
                  </a:ext>
                </a:extLst>
              </p:cNvPr>
              <p:cNvSpPr txBox="1">
                <a:spLocks noRot="1" noChangeAspect="1" noMove="1" noResize="1" noEditPoints="1" noAdjustHandles="1" noChangeArrowheads="1" noChangeShapeType="1" noTextEdit="1"/>
              </p:cNvSpPr>
              <p:nvPr/>
            </p:nvSpPr>
            <p:spPr>
              <a:xfrm>
                <a:off x="461019" y="3466115"/>
                <a:ext cx="638187"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078D812-D881-8610-D58F-8F5E1B9FC260}"/>
                  </a:ext>
                </a:extLst>
              </p:cNvPr>
              <p:cNvSpPr txBox="1"/>
              <p:nvPr/>
            </p:nvSpPr>
            <p:spPr>
              <a:xfrm>
                <a:off x="1896567" y="3952424"/>
                <a:ext cx="61542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ℬ</m:t>
                      </m:r>
                    </m:oMath>
                  </m:oMathPara>
                </a14:m>
                <a:endParaRPr lang="en-US" sz="3600" dirty="0"/>
              </a:p>
            </p:txBody>
          </p:sp>
        </mc:Choice>
        <mc:Fallback xmlns="">
          <p:sp>
            <p:nvSpPr>
              <p:cNvPr id="14" name="TextBox 13">
                <a:extLst>
                  <a:ext uri="{FF2B5EF4-FFF2-40B4-BE49-F238E27FC236}">
                    <a16:creationId xmlns:a16="http://schemas.microsoft.com/office/drawing/2014/main" id="{9078D812-D881-8610-D58F-8F5E1B9FC260}"/>
                  </a:ext>
                </a:extLst>
              </p:cNvPr>
              <p:cNvSpPr txBox="1">
                <a:spLocks noRot="1" noChangeAspect="1" noMove="1" noResize="1" noEditPoints="1" noAdjustHandles="1" noChangeArrowheads="1" noChangeShapeType="1" noTextEdit="1"/>
              </p:cNvSpPr>
              <p:nvPr/>
            </p:nvSpPr>
            <p:spPr>
              <a:xfrm>
                <a:off x="1896567" y="3952424"/>
                <a:ext cx="615425"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6F9681-1246-469E-6D07-B60E99BCC428}"/>
                  </a:ext>
                </a:extLst>
              </p:cNvPr>
              <p:cNvSpPr txBox="1"/>
              <p:nvPr/>
            </p:nvSpPr>
            <p:spPr>
              <a:xfrm>
                <a:off x="4718943" y="3673155"/>
                <a:ext cx="419550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ℬ</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oMath>
                  </m:oMathPara>
                </a14:m>
                <a:endParaRPr lang="en-US" sz="4000" dirty="0"/>
              </a:p>
            </p:txBody>
          </p:sp>
        </mc:Choice>
        <mc:Fallback xmlns="">
          <p:sp>
            <p:nvSpPr>
              <p:cNvPr id="15" name="TextBox 14">
                <a:extLst>
                  <a:ext uri="{FF2B5EF4-FFF2-40B4-BE49-F238E27FC236}">
                    <a16:creationId xmlns:a16="http://schemas.microsoft.com/office/drawing/2014/main" id="{466F9681-1246-469E-6D07-B60E99BCC428}"/>
                  </a:ext>
                </a:extLst>
              </p:cNvPr>
              <p:cNvSpPr txBox="1">
                <a:spLocks noRot="1" noChangeAspect="1" noMove="1" noResize="1" noEditPoints="1" noAdjustHandles="1" noChangeArrowheads="1" noChangeShapeType="1" noTextEdit="1"/>
              </p:cNvSpPr>
              <p:nvPr/>
            </p:nvSpPr>
            <p:spPr>
              <a:xfrm>
                <a:off x="4718943" y="3673155"/>
                <a:ext cx="4195508"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B7033F-4DB0-5A26-7DB8-6997D8C4677A}"/>
                  </a:ext>
                </a:extLst>
              </p:cNvPr>
              <p:cNvSpPr txBox="1"/>
              <p:nvPr/>
            </p:nvSpPr>
            <p:spPr>
              <a:xfrm>
                <a:off x="4225603" y="5639956"/>
                <a:ext cx="479907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16" name="TextBox 15">
                <a:extLst>
                  <a:ext uri="{FF2B5EF4-FFF2-40B4-BE49-F238E27FC236}">
                    <a16:creationId xmlns:a16="http://schemas.microsoft.com/office/drawing/2014/main" id="{47B7033F-4DB0-5A26-7DB8-6997D8C4677A}"/>
                  </a:ext>
                </a:extLst>
              </p:cNvPr>
              <p:cNvSpPr txBox="1">
                <a:spLocks noRot="1" noChangeAspect="1" noMove="1" noResize="1" noEditPoints="1" noAdjustHandles="1" noChangeArrowheads="1" noChangeShapeType="1" noTextEdit="1"/>
              </p:cNvSpPr>
              <p:nvPr/>
            </p:nvSpPr>
            <p:spPr>
              <a:xfrm>
                <a:off x="4225603" y="5639956"/>
                <a:ext cx="4799071" cy="707886"/>
              </a:xfrm>
              <a:prstGeom prst="rect">
                <a:avLst/>
              </a:prstGeom>
              <a:blipFill>
                <a:blip r:embed="rId6"/>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89FCA06-CF84-521B-F417-E589DD952D60}"/>
              </a:ext>
            </a:extLst>
          </p:cNvPr>
          <p:cNvCxnSpPr>
            <a:cxnSpLocks/>
          </p:cNvCxnSpPr>
          <p:nvPr/>
        </p:nvCxnSpPr>
        <p:spPr>
          <a:xfrm flipH="1" flipV="1">
            <a:off x="5817576" y="5380831"/>
            <a:ext cx="237608" cy="422792"/>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9EB2CC2-F82B-A84A-D17D-297A8D336973}"/>
              </a:ext>
            </a:extLst>
          </p:cNvPr>
          <p:cNvSpPr txBox="1"/>
          <p:nvPr/>
        </p:nvSpPr>
        <p:spPr>
          <a:xfrm>
            <a:off x="4519401" y="5016523"/>
            <a:ext cx="4799647" cy="369332"/>
          </a:xfrm>
          <a:prstGeom prst="rect">
            <a:avLst/>
          </a:prstGeom>
          <a:noFill/>
        </p:spPr>
        <p:txBody>
          <a:bodyPr wrap="none" rtlCol="0">
            <a:spAutoFit/>
          </a:bodyPr>
          <a:lstStyle/>
          <a:p>
            <a:r>
              <a:rPr lang="en-US" dirty="0"/>
              <a:t>Only finite conjunction and countable disjunction</a:t>
            </a:r>
          </a:p>
        </p:txBody>
      </p:sp>
    </p:spTree>
    <p:extLst>
      <p:ext uri="{BB962C8B-B14F-4D97-AF65-F5344CB8AC3E}">
        <p14:creationId xmlns:p14="http://schemas.microsoft.com/office/powerpoint/2010/main" val="3945375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45AA6-9687-3B5B-99DB-2FFEC6136EEC}"/>
              </a:ext>
            </a:extLst>
          </p:cNvPr>
          <p:cNvPicPr>
            <a:picLocks noChangeAspect="1"/>
          </p:cNvPicPr>
          <p:nvPr/>
        </p:nvPicPr>
        <p:blipFill rotWithShape="1">
          <a:blip r:embed="rId2"/>
          <a:srcRect l="1051" t="9135" r="869" b="5535"/>
          <a:stretch/>
        </p:blipFill>
        <p:spPr>
          <a:xfrm>
            <a:off x="45911" y="121444"/>
            <a:ext cx="11957970" cy="1231106"/>
          </a:xfrm>
          <a:prstGeom prst="rect">
            <a:avLst/>
          </a:prstGeom>
        </p:spPr>
      </p:pic>
      <p:pic>
        <p:nvPicPr>
          <p:cNvPr id="7" name="Picture 6">
            <a:extLst>
              <a:ext uri="{FF2B5EF4-FFF2-40B4-BE49-F238E27FC236}">
                <a16:creationId xmlns:a16="http://schemas.microsoft.com/office/drawing/2014/main" id="{12441B25-5A1B-EF16-4D39-33A5500B7ECC}"/>
              </a:ext>
            </a:extLst>
          </p:cNvPr>
          <p:cNvPicPr>
            <a:picLocks noChangeAspect="1"/>
          </p:cNvPicPr>
          <p:nvPr/>
        </p:nvPicPr>
        <p:blipFill rotWithShape="1">
          <a:blip r:embed="rId3"/>
          <a:srcRect l="1114" t="12165" r="806" b="5683"/>
          <a:stretch/>
        </p:blipFill>
        <p:spPr>
          <a:xfrm>
            <a:off x="76199" y="1421021"/>
            <a:ext cx="11957970" cy="778669"/>
          </a:xfrm>
          <a:prstGeom prst="rect">
            <a:avLst/>
          </a:prstGeom>
        </p:spPr>
      </p:pic>
      <p:pic>
        <p:nvPicPr>
          <p:cNvPr id="9" name="Picture 8">
            <a:extLst>
              <a:ext uri="{FF2B5EF4-FFF2-40B4-BE49-F238E27FC236}">
                <a16:creationId xmlns:a16="http://schemas.microsoft.com/office/drawing/2014/main" id="{F2EC3281-AA52-BF11-F630-EF8E73A3479A}"/>
              </a:ext>
            </a:extLst>
          </p:cNvPr>
          <p:cNvPicPr>
            <a:picLocks noChangeAspect="1"/>
          </p:cNvPicPr>
          <p:nvPr/>
        </p:nvPicPr>
        <p:blipFill rotWithShape="1">
          <a:blip r:embed="rId4"/>
          <a:srcRect l="365" t="3562" r="533" b="3093"/>
          <a:stretch/>
        </p:blipFill>
        <p:spPr>
          <a:xfrm>
            <a:off x="76200" y="2199690"/>
            <a:ext cx="11957970" cy="1048739"/>
          </a:xfrm>
          <a:prstGeom prst="rect">
            <a:avLst/>
          </a:prstGeom>
        </p:spPr>
      </p:pic>
      <p:sp>
        <p:nvSpPr>
          <p:cNvPr id="4" name="Oval 3">
            <a:extLst>
              <a:ext uri="{FF2B5EF4-FFF2-40B4-BE49-F238E27FC236}">
                <a16:creationId xmlns:a16="http://schemas.microsoft.com/office/drawing/2014/main" id="{E6C1DBD7-AE31-A7A7-487E-CD5B4E198897}"/>
              </a:ext>
            </a:extLst>
          </p:cNvPr>
          <p:cNvSpPr/>
          <p:nvPr/>
        </p:nvSpPr>
        <p:spPr>
          <a:xfrm>
            <a:off x="402026" y="3551548"/>
            <a:ext cx="4052856" cy="2796294"/>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FC86E60-425F-74FA-C945-063F8A9E553F}"/>
              </a:ext>
            </a:extLst>
          </p:cNvPr>
          <p:cNvSpPr/>
          <p:nvPr/>
        </p:nvSpPr>
        <p:spPr>
          <a:xfrm>
            <a:off x="1421633" y="3782398"/>
            <a:ext cx="2466913" cy="146402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94327B-2755-D7EE-683C-6954EFC0641B}"/>
                  </a:ext>
                </a:extLst>
              </p:cNvPr>
              <p:cNvSpPr txBox="1"/>
              <p:nvPr/>
            </p:nvSpPr>
            <p:spPr>
              <a:xfrm>
                <a:off x="461019" y="3466115"/>
                <a:ext cx="6381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𝒟</m:t>
                      </m:r>
                    </m:oMath>
                  </m:oMathPara>
                </a14:m>
                <a:endParaRPr lang="en-US" sz="3600" dirty="0"/>
              </a:p>
            </p:txBody>
          </p:sp>
        </mc:Choice>
        <mc:Fallback xmlns="">
          <p:sp>
            <p:nvSpPr>
              <p:cNvPr id="8" name="TextBox 7">
                <a:extLst>
                  <a:ext uri="{FF2B5EF4-FFF2-40B4-BE49-F238E27FC236}">
                    <a16:creationId xmlns:a16="http://schemas.microsoft.com/office/drawing/2014/main" id="{DD94327B-2755-D7EE-683C-6954EFC0641B}"/>
                  </a:ext>
                </a:extLst>
              </p:cNvPr>
              <p:cNvSpPr txBox="1">
                <a:spLocks noRot="1" noChangeAspect="1" noMove="1" noResize="1" noEditPoints="1" noAdjustHandles="1" noChangeArrowheads="1" noChangeShapeType="1" noTextEdit="1"/>
              </p:cNvSpPr>
              <p:nvPr/>
            </p:nvSpPr>
            <p:spPr>
              <a:xfrm>
                <a:off x="461019" y="3466115"/>
                <a:ext cx="638187"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576613B-317E-770A-15C1-67B541124B35}"/>
                  </a:ext>
                </a:extLst>
              </p:cNvPr>
              <p:cNvSpPr txBox="1"/>
              <p:nvPr/>
            </p:nvSpPr>
            <p:spPr>
              <a:xfrm>
                <a:off x="1896567" y="3952424"/>
                <a:ext cx="61542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ℬ</m:t>
                      </m:r>
                    </m:oMath>
                  </m:oMathPara>
                </a14:m>
                <a:endParaRPr lang="en-US" sz="3600" dirty="0"/>
              </a:p>
            </p:txBody>
          </p:sp>
        </mc:Choice>
        <mc:Fallback xmlns="">
          <p:sp>
            <p:nvSpPr>
              <p:cNvPr id="10" name="TextBox 9">
                <a:extLst>
                  <a:ext uri="{FF2B5EF4-FFF2-40B4-BE49-F238E27FC236}">
                    <a16:creationId xmlns:a16="http://schemas.microsoft.com/office/drawing/2014/main" id="{0576613B-317E-770A-15C1-67B541124B35}"/>
                  </a:ext>
                </a:extLst>
              </p:cNvPr>
              <p:cNvSpPr txBox="1">
                <a:spLocks noRot="1" noChangeAspect="1" noMove="1" noResize="1" noEditPoints="1" noAdjustHandles="1" noChangeArrowheads="1" noChangeShapeType="1" noTextEdit="1"/>
              </p:cNvSpPr>
              <p:nvPr/>
            </p:nvSpPr>
            <p:spPr>
              <a:xfrm>
                <a:off x="1896567" y="3952424"/>
                <a:ext cx="615425" cy="646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05B0D2-8D12-0653-45D4-94A413526816}"/>
                  </a:ext>
                </a:extLst>
              </p:cNvPr>
              <p:cNvSpPr txBox="1"/>
              <p:nvPr/>
            </p:nvSpPr>
            <p:spPr>
              <a:xfrm>
                <a:off x="4718943" y="3673155"/>
                <a:ext cx="419550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ℬ</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r>
                        <a:rPr lang="en-US" sz="4000" b="0" i="1" smtClean="0">
                          <a:latin typeface="Cambria Math" panose="02040503050406030204" pitchFamily="18" charset="0"/>
                        </a:rPr>
                        <m:t>,…}</m:t>
                      </m:r>
                    </m:oMath>
                  </m:oMathPara>
                </a14:m>
                <a:endParaRPr lang="en-US" sz="4000" dirty="0"/>
              </a:p>
            </p:txBody>
          </p:sp>
        </mc:Choice>
        <mc:Fallback xmlns="">
          <p:sp>
            <p:nvSpPr>
              <p:cNvPr id="11" name="TextBox 10">
                <a:extLst>
                  <a:ext uri="{FF2B5EF4-FFF2-40B4-BE49-F238E27FC236}">
                    <a16:creationId xmlns:a16="http://schemas.microsoft.com/office/drawing/2014/main" id="{4A05B0D2-8D12-0653-45D4-94A413526816}"/>
                  </a:ext>
                </a:extLst>
              </p:cNvPr>
              <p:cNvSpPr txBox="1">
                <a:spLocks noRot="1" noChangeAspect="1" noMove="1" noResize="1" noEditPoints="1" noAdjustHandles="1" noChangeArrowheads="1" noChangeShapeType="1" noTextEdit="1"/>
              </p:cNvSpPr>
              <p:nvPr/>
            </p:nvSpPr>
            <p:spPr>
              <a:xfrm>
                <a:off x="4718943" y="3673155"/>
                <a:ext cx="4195508" cy="7078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3D598C-7AA0-9119-FEAE-636BE7650A45}"/>
                  </a:ext>
                </a:extLst>
              </p:cNvPr>
              <p:cNvSpPr txBox="1"/>
              <p:nvPr/>
            </p:nvSpPr>
            <p:spPr>
              <a:xfrm>
                <a:off x="4225603" y="5639956"/>
                <a:ext cx="4799071"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3</m:t>
                              </m:r>
                            </m:sub>
                          </m:sSub>
                        </m:e>
                      </m:d>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𝑒</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m:t>
                      </m:r>
                    </m:oMath>
                  </m:oMathPara>
                </a14:m>
                <a:endParaRPr lang="en-US" sz="4000" dirty="0"/>
              </a:p>
            </p:txBody>
          </p:sp>
        </mc:Choice>
        <mc:Fallback xmlns="">
          <p:sp>
            <p:nvSpPr>
              <p:cNvPr id="12" name="TextBox 11">
                <a:extLst>
                  <a:ext uri="{FF2B5EF4-FFF2-40B4-BE49-F238E27FC236}">
                    <a16:creationId xmlns:a16="http://schemas.microsoft.com/office/drawing/2014/main" id="{C63D598C-7AA0-9119-FEAE-636BE7650A45}"/>
                  </a:ext>
                </a:extLst>
              </p:cNvPr>
              <p:cNvSpPr txBox="1">
                <a:spLocks noRot="1" noChangeAspect="1" noMove="1" noResize="1" noEditPoints="1" noAdjustHandles="1" noChangeArrowheads="1" noChangeShapeType="1" noTextEdit="1"/>
              </p:cNvSpPr>
              <p:nvPr/>
            </p:nvSpPr>
            <p:spPr>
              <a:xfrm>
                <a:off x="4225603" y="5639956"/>
                <a:ext cx="4799071" cy="707886"/>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50381E4-E4D5-9BF6-1132-53C26572B1AA}"/>
              </a:ext>
            </a:extLst>
          </p:cNvPr>
          <p:cNvCxnSpPr/>
          <p:nvPr/>
        </p:nvCxnSpPr>
        <p:spPr>
          <a:xfrm>
            <a:off x="5322277" y="4275589"/>
            <a:ext cx="615461" cy="3231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52D2333-7B45-B3DB-A082-4C36CC8CF6AB}"/>
              </a:ext>
            </a:extLst>
          </p:cNvPr>
          <p:cNvSpPr txBox="1"/>
          <p:nvPr/>
        </p:nvSpPr>
        <p:spPr>
          <a:xfrm>
            <a:off x="5937738" y="4414062"/>
            <a:ext cx="1664110" cy="369332"/>
          </a:xfrm>
          <a:prstGeom prst="rect">
            <a:avLst/>
          </a:prstGeom>
          <a:noFill/>
        </p:spPr>
        <p:txBody>
          <a:bodyPr wrap="none" rtlCol="0">
            <a:spAutoFit/>
          </a:bodyPr>
          <a:lstStyle/>
          <a:p>
            <a:r>
              <a:rPr lang="en-US" dirty="0"/>
              <a:t>Countable basis</a:t>
            </a:r>
          </a:p>
        </p:txBody>
      </p:sp>
      <p:cxnSp>
        <p:nvCxnSpPr>
          <p:cNvPr id="17" name="Straight Connector 16">
            <a:extLst>
              <a:ext uri="{FF2B5EF4-FFF2-40B4-BE49-F238E27FC236}">
                <a16:creationId xmlns:a16="http://schemas.microsoft.com/office/drawing/2014/main" id="{A85DD704-0BA5-8B47-FA36-000996872463}"/>
              </a:ext>
            </a:extLst>
          </p:cNvPr>
          <p:cNvCxnSpPr>
            <a:cxnSpLocks/>
          </p:cNvCxnSpPr>
          <p:nvPr/>
        </p:nvCxnSpPr>
        <p:spPr>
          <a:xfrm flipH="1" flipV="1">
            <a:off x="5817576" y="5380831"/>
            <a:ext cx="237608" cy="4227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B4233FE-972A-D9E6-B222-FF2982321BED}"/>
              </a:ext>
            </a:extLst>
          </p:cNvPr>
          <p:cNvSpPr txBox="1"/>
          <p:nvPr/>
        </p:nvSpPr>
        <p:spPr>
          <a:xfrm>
            <a:off x="4519401" y="5016523"/>
            <a:ext cx="4799647" cy="369332"/>
          </a:xfrm>
          <a:prstGeom prst="rect">
            <a:avLst/>
          </a:prstGeom>
          <a:noFill/>
        </p:spPr>
        <p:txBody>
          <a:bodyPr wrap="none" rtlCol="0">
            <a:spAutoFit/>
          </a:bodyPr>
          <a:lstStyle/>
          <a:p>
            <a:r>
              <a:rPr lang="en-US" dirty="0"/>
              <a:t>Only finite conjunction and countable disjunction</a:t>
            </a:r>
          </a:p>
        </p:txBody>
      </p:sp>
    </p:spTree>
    <p:extLst>
      <p:ext uri="{BB962C8B-B14F-4D97-AF65-F5344CB8AC3E}">
        <p14:creationId xmlns:p14="http://schemas.microsoft.com/office/powerpoint/2010/main" val="1543443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45AA6-9687-3B5B-99DB-2FFEC6136EEC}"/>
              </a:ext>
            </a:extLst>
          </p:cNvPr>
          <p:cNvPicPr>
            <a:picLocks noChangeAspect="1"/>
          </p:cNvPicPr>
          <p:nvPr/>
        </p:nvPicPr>
        <p:blipFill rotWithShape="1">
          <a:blip r:embed="rId2"/>
          <a:srcRect l="1051" t="9135" r="869" b="5535"/>
          <a:stretch/>
        </p:blipFill>
        <p:spPr>
          <a:xfrm>
            <a:off x="45911" y="121444"/>
            <a:ext cx="11957970" cy="1231106"/>
          </a:xfrm>
          <a:prstGeom prst="rect">
            <a:avLst/>
          </a:prstGeom>
        </p:spPr>
      </p:pic>
      <p:pic>
        <p:nvPicPr>
          <p:cNvPr id="7" name="Picture 6">
            <a:extLst>
              <a:ext uri="{FF2B5EF4-FFF2-40B4-BE49-F238E27FC236}">
                <a16:creationId xmlns:a16="http://schemas.microsoft.com/office/drawing/2014/main" id="{12441B25-5A1B-EF16-4D39-33A5500B7ECC}"/>
              </a:ext>
            </a:extLst>
          </p:cNvPr>
          <p:cNvPicPr>
            <a:picLocks noChangeAspect="1"/>
          </p:cNvPicPr>
          <p:nvPr/>
        </p:nvPicPr>
        <p:blipFill rotWithShape="1">
          <a:blip r:embed="rId3"/>
          <a:srcRect l="1114" t="12165" r="806" b="5683"/>
          <a:stretch/>
        </p:blipFill>
        <p:spPr>
          <a:xfrm>
            <a:off x="76199" y="1421021"/>
            <a:ext cx="11957970" cy="778669"/>
          </a:xfrm>
          <a:prstGeom prst="rect">
            <a:avLst/>
          </a:prstGeom>
        </p:spPr>
      </p:pic>
      <p:pic>
        <p:nvPicPr>
          <p:cNvPr id="9" name="Picture 8">
            <a:extLst>
              <a:ext uri="{FF2B5EF4-FFF2-40B4-BE49-F238E27FC236}">
                <a16:creationId xmlns:a16="http://schemas.microsoft.com/office/drawing/2014/main" id="{F2EC3281-AA52-BF11-F630-EF8E73A3479A}"/>
              </a:ext>
            </a:extLst>
          </p:cNvPr>
          <p:cNvPicPr>
            <a:picLocks noChangeAspect="1"/>
          </p:cNvPicPr>
          <p:nvPr/>
        </p:nvPicPr>
        <p:blipFill rotWithShape="1">
          <a:blip r:embed="rId4"/>
          <a:srcRect l="365" t="3562" r="533" b="3093"/>
          <a:stretch/>
        </p:blipFill>
        <p:spPr>
          <a:xfrm>
            <a:off x="76200" y="2199690"/>
            <a:ext cx="11957970" cy="1048739"/>
          </a:xfrm>
          <a:prstGeom prst="rect">
            <a:avLst/>
          </a:prstGeom>
        </p:spPr>
      </p:pic>
      <p:sp>
        <p:nvSpPr>
          <p:cNvPr id="13" name="TextBox 12">
            <a:extLst>
              <a:ext uri="{FF2B5EF4-FFF2-40B4-BE49-F238E27FC236}">
                <a16:creationId xmlns:a16="http://schemas.microsoft.com/office/drawing/2014/main" id="{72EEC89E-90A3-5640-A02A-C3D9AD22D9EA}"/>
              </a:ext>
            </a:extLst>
          </p:cNvPr>
          <p:cNvSpPr txBox="1"/>
          <p:nvPr/>
        </p:nvSpPr>
        <p:spPr>
          <a:xfrm>
            <a:off x="356987" y="3488489"/>
            <a:ext cx="8024981" cy="1077218"/>
          </a:xfrm>
          <a:prstGeom prst="rect">
            <a:avLst/>
          </a:prstGeom>
          <a:noFill/>
        </p:spPr>
        <p:txBody>
          <a:bodyPr wrap="square" rtlCol="0">
            <a:spAutoFit/>
          </a:bodyPr>
          <a:lstStyle/>
          <a:p>
            <a:r>
              <a:rPr lang="en-US" sz="3200" dirty="0">
                <a:solidFill>
                  <a:schemeClr val="accent6">
                    <a:lumMod val="75000"/>
                  </a:schemeClr>
                </a:solidFill>
              </a:rPr>
              <a:t>Every physical theory must be fully characterized by an experimental domain</a:t>
            </a:r>
          </a:p>
        </p:txBody>
      </p:sp>
      <p:sp>
        <p:nvSpPr>
          <p:cNvPr id="16" name="TextBox 15">
            <a:extLst>
              <a:ext uri="{FF2B5EF4-FFF2-40B4-BE49-F238E27FC236}">
                <a16:creationId xmlns:a16="http://schemas.microsoft.com/office/drawing/2014/main" id="{7BDD9914-6915-90E5-D3C2-D82A60431EA6}"/>
              </a:ext>
            </a:extLst>
          </p:cNvPr>
          <p:cNvSpPr txBox="1"/>
          <p:nvPr/>
        </p:nvSpPr>
        <p:spPr>
          <a:xfrm>
            <a:off x="1248507" y="4722313"/>
            <a:ext cx="6483570" cy="369332"/>
          </a:xfrm>
          <a:prstGeom prst="rect">
            <a:avLst/>
          </a:prstGeom>
          <a:noFill/>
        </p:spPr>
        <p:txBody>
          <a:bodyPr wrap="none" rtlCol="0">
            <a:spAutoFit/>
          </a:bodyPr>
          <a:lstStyle/>
          <a:p>
            <a:r>
              <a:rPr lang="en-US" dirty="0"/>
              <a:t>All its content must be expressible in terms of verifiable statements</a:t>
            </a:r>
          </a:p>
        </p:txBody>
      </p:sp>
      <p:sp>
        <p:nvSpPr>
          <p:cNvPr id="19" name="TextBox 18">
            <a:extLst>
              <a:ext uri="{FF2B5EF4-FFF2-40B4-BE49-F238E27FC236}">
                <a16:creationId xmlns:a16="http://schemas.microsoft.com/office/drawing/2014/main" id="{2FBB3ED1-75C0-387B-58FA-1E9A9BD61361}"/>
              </a:ext>
            </a:extLst>
          </p:cNvPr>
          <p:cNvSpPr txBox="1"/>
          <p:nvPr/>
        </p:nvSpPr>
        <p:spPr>
          <a:xfrm>
            <a:off x="1248507" y="5091645"/>
            <a:ext cx="6210033" cy="369332"/>
          </a:xfrm>
          <a:prstGeom prst="rect">
            <a:avLst/>
          </a:prstGeom>
          <a:noFill/>
        </p:spPr>
        <p:txBody>
          <a:bodyPr wrap="none" rtlCol="0">
            <a:spAutoFit/>
          </a:bodyPr>
          <a:lstStyle/>
          <a:p>
            <a:r>
              <a:rPr lang="en-US" dirty="0"/>
              <a:t>The theory must be fully explorable with a countable set of tests</a:t>
            </a:r>
          </a:p>
        </p:txBody>
      </p:sp>
    </p:spTree>
    <p:extLst>
      <p:ext uri="{BB962C8B-B14F-4D97-AF65-F5344CB8AC3E}">
        <p14:creationId xmlns:p14="http://schemas.microsoft.com/office/powerpoint/2010/main" val="36938295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9FD4A6-271C-F935-1988-A4060CEC4BE7}"/>
                  </a:ext>
                </a:extLst>
              </p:cNvPr>
              <p:cNvSpPr txBox="1"/>
              <p:nvPr/>
            </p:nvSpPr>
            <p:spPr>
              <a:xfrm>
                <a:off x="646692" y="171283"/>
                <a:ext cx="5713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𝒮</m:t>
                      </m:r>
                    </m:oMath>
                  </m:oMathPara>
                </a14:m>
                <a:endParaRPr lang="en-US" sz="3600" dirty="0"/>
              </a:p>
            </p:txBody>
          </p:sp>
        </mc:Choice>
        <mc:Fallback xmlns="">
          <p:sp>
            <p:nvSpPr>
              <p:cNvPr id="6" name="TextBox 5">
                <a:extLst>
                  <a:ext uri="{FF2B5EF4-FFF2-40B4-BE49-F238E27FC236}">
                    <a16:creationId xmlns:a16="http://schemas.microsoft.com/office/drawing/2014/main" id="{CF9FD4A6-271C-F935-1988-A4060CEC4BE7}"/>
                  </a:ext>
                </a:extLst>
              </p:cNvPr>
              <p:cNvSpPr txBox="1">
                <a:spLocks noRot="1" noChangeAspect="1" noMove="1" noResize="1" noEditPoints="1" noAdjustHandles="1" noChangeArrowheads="1" noChangeShapeType="1" noTextEdit="1"/>
              </p:cNvSpPr>
              <p:nvPr/>
            </p:nvSpPr>
            <p:spPr>
              <a:xfrm>
                <a:off x="646692" y="171283"/>
                <a:ext cx="571375" cy="646331"/>
              </a:xfrm>
              <a:prstGeom prst="rect">
                <a:avLst/>
              </a:prstGeom>
              <a:blipFill>
                <a:blip r:embed="rId2"/>
                <a:stretch>
                  <a:fillRect/>
                </a:stretch>
              </a:blipFill>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06EF2D88-28AE-441F-C378-1323D57CF05F}"/>
              </a:ext>
            </a:extLst>
          </p:cNvPr>
          <p:cNvSpPr/>
          <p:nvPr/>
        </p:nvSpPr>
        <p:spPr>
          <a:xfrm>
            <a:off x="618336" y="817614"/>
            <a:ext cx="7641744" cy="5385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9E45B6-8151-2C23-3480-495ECB10D10C}"/>
              </a:ext>
            </a:extLst>
          </p:cNvPr>
          <p:cNvSpPr txBox="1"/>
          <p:nvPr/>
        </p:nvSpPr>
        <p:spPr>
          <a:xfrm>
            <a:off x="1218067" y="329273"/>
            <a:ext cx="1534394" cy="369332"/>
          </a:xfrm>
          <a:prstGeom prst="rect">
            <a:avLst/>
          </a:prstGeom>
          <a:noFill/>
        </p:spPr>
        <p:txBody>
          <a:bodyPr wrap="none" rtlCol="0">
            <a:spAutoFit/>
          </a:bodyPr>
          <a:lstStyle/>
          <a:p>
            <a:r>
              <a:rPr lang="en-US" dirty="0"/>
              <a:t>logical context</a:t>
            </a:r>
          </a:p>
        </p:txBody>
      </p:sp>
      <p:grpSp>
        <p:nvGrpSpPr>
          <p:cNvPr id="4" name="Group 3">
            <a:extLst>
              <a:ext uri="{FF2B5EF4-FFF2-40B4-BE49-F238E27FC236}">
                <a16:creationId xmlns:a16="http://schemas.microsoft.com/office/drawing/2014/main" id="{2F8AA2A0-8DBA-F632-B205-6311C39D628D}"/>
              </a:ext>
            </a:extLst>
          </p:cNvPr>
          <p:cNvGrpSpPr/>
          <p:nvPr/>
        </p:nvGrpSpPr>
        <p:grpSpPr>
          <a:xfrm>
            <a:off x="1218067" y="1066051"/>
            <a:ext cx="2816614" cy="646331"/>
            <a:chOff x="1218067" y="5105400"/>
            <a:chExt cx="2816614" cy="64633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293DFE-C8A4-B4C5-1687-FF6220893E0A}"/>
                    </a:ext>
                  </a:extLst>
                </p:cNvPr>
                <p:cNvSpPr txBox="1"/>
                <p:nvPr/>
              </p:nvSpPr>
              <p:spPr>
                <a:xfrm>
                  <a:off x="1218067" y="5105400"/>
                  <a:ext cx="74924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𝒮</m:t>
                            </m:r>
                          </m:e>
                          <m:sub>
                            <m:r>
                              <a:rPr lang="en-US" sz="3600" i="1">
                                <a:latin typeface="Cambria Math" panose="02040503050406030204" pitchFamily="18" charset="0"/>
                              </a:rPr>
                              <m:t>𝑣</m:t>
                            </m:r>
                          </m:sub>
                        </m:sSub>
                      </m:oMath>
                    </m:oMathPara>
                  </a14:m>
                  <a:endParaRPr lang="en-US" sz="3600" dirty="0"/>
                </a:p>
              </p:txBody>
            </p:sp>
          </mc:Choice>
          <mc:Fallback xmlns="">
            <p:sp>
              <p:nvSpPr>
                <p:cNvPr id="7" name="TextBox 6">
                  <a:extLst>
                    <a:ext uri="{FF2B5EF4-FFF2-40B4-BE49-F238E27FC236}">
                      <a16:creationId xmlns:a16="http://schemas.microsoft.com/office/drawing/2014/main" id="{DE293DFE-C8A4-B4C5-1687-FF6220893E0A}"/>
                    </a:ext>
                  </a:extLst>
                </p:cNvPr>
                <p:cNvSpPr txBox="1">
                  <a:spLocks noRot="1" noChangeAspect="1" noMove="1" noResize="1" noEditPoints="1" noAdjustHandles="1" noChangeArrowheads="1" noChangeShapeType="1" noTextEdit="1"/>
                </p:cNvSpPr>
                <p:nvPr/>
              </p:nvSpPr>
              <p:spPr>
                <a:xfrm>
                  <a:off x="1218067" y="5105400"/>
                  <a:ext cx="749243" cy="646331"/>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BE691E-4750-157F-539D-5804C9380607}"/>
                </a:ext>
              </a:extLst>
            </p:cNvPr>
            <p:cNvSpPr txBox="1"/>
            <p:nvPr/>
          </p:nvSpPr>
          <p:spPr>
            <a:xfrm>
              <a:off x="1876654" y="5252858"/>
              <a:ext cx="2158027" cy="369332"/>
            </a:xfrm>
            <a:prstGeom prst="rect">
              <a:avLst/>
            </a:prstGeom>
            <a:noFill/>
          </p:spPr>
          <p:txBody>
            <a:bodyPr wrap="none" rtlCol="0">
              <a:spAutoFit/>
            </a:bodyPr>
            <a:lstStyle/>
            <a:p>
              <a:r>
                <a:rPr lang="en-US" dirty="0"/>
                <a:t>verifiable statements</a:t>
              </a:r>
            </a:p>
          </p:txBody>
        </p:sp>
      </p:grpSp>
      <p:sp>
        <p:nvSpPr>
          <p:cNvPr id="11" name="Rectangle: Rounded Corners 10">
            <a:extLst>
              <a:ext uri="{FF2B5EF4-FFF2-40B4-BE49-F238E27FC236}">
                <a16:creationId xmlns:a16="http://schemas.microsoft.com/office/drawing/2014/main" id="{17DD25A6-6ED0-C8AF-84A0-892F2979B05E}"/>
              </a:ext>
            </a:extLst>
          </p:cNvPr>
          <p:cNvSpPr/>
          <p:nvPr/>
        </p:nvSpPr>
        <p:spPr>
          <a:xfrm>
            <a:off x="904023" y="1753738"/>
            <a:ext cx="5763477" cy="403524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6710AAD-E4F1-D11F-99A0-9A675D6899C2}"/>
              </a:ext>
            </a:extLst>
          </p:cNvPr>
          <p:cNvSpPr/>
          <p:nvPr/>
        </p:nvSpPr>
        <p:spPr>
          <a:xfrm>
            <a:off x="1711224" y="2919596"/>
            <a:ext cx="1494413" cy="11811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velocity</a:t>
            </a:r>
          </a:p>
        </p:txBody>
      </p:sp>
      <p:sp>
        <p:nvSpPr>
          <p:cNvPr id="14" name="Oval 13">
            <a:extLst>
              <a:ext uri="{FF2B5EF4-FFF2-40B4-BE49-F238E27FC236}">
                <a16:creationId xmlns:a16="http://schemas.microsoft.com/office/drawing/2014/main" id="{C10392D0-02B4-B037-1EAA-6EFD693C03F8}"/>
              </a:ext>
            </a:extLst>
          </p:cNvPr>
          <p:cNvSpPr/>
          <p:nvPr/>
        </p:nvSpPr>
        <p:spPr>
          <a:xfrm>
            <a:off x="3484562" y="2424015"/>
            <a:ext cx="1647299" cy="1074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position</a:t>
            </a:r>
          </a:p>
        </p:txBody>
      </p:sp>
      <p:sp>
        <p:nvSpPr>
          <p:cNvPr id="15" name="Oval 14">
            <a:extLst>
              <a:ext uri="{FF2B5EF4-FFF2-40B4-BE49-F238E27FC236}">
                <a16:creationId xmlns:a16="http://schemas.microsoft.com/office/drawing/2014/main" id="{D7BB2C59-9D90-D2D4-C96F-E76668FE72A4}"/>
              </a:ext>
            </a:extLst>
          </p:cNvPr>
          <p:cNvSpPr/>
          <p:nvPr/>
        </p:nvSpPr>
        <p:spPr>
          <a:xfrm>
            <a:off x="2882901" y="4494304"/>
            <a:ext cx="1647299" cy="1074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6" name="Oval 15">
            <a:extLst>
              <a:ext uri="{FF2B5EF4-FFF2-40B4-BE49-F238E27FC236}">
                <a16:creationId xmlns:a16="http://schemas.microsoft.com/office/drawing/2014/main" id="{04993BEC-E789-D475-911C-F7C30D8BFF2E}"/>
              </a:ext>
            </a:extLst>
          </p:cNvPr>
          <p:cNvSpPr/>
          <p:nvPr/>
        </p:nvSpPr>
        <p:spPr>
          <a:xfrm>
            <a:off x="4798217" y="3850414"/>
            <a:ext cx="1647299" cy="11811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energy</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1A911A-FF5E-B195-296A-4C2BB488D3EB}"/>
                  </a:ext>
                </a:extLst>
              </p:cNvPr>
              <p:cNvSpPr txBox="1"/>
              <p:nvPr/>
            </p:nvSpPr>
            <p:spPr>
              <a:xfrm>
                <a:off x="1337695" y="1896081"/>
                <a:ext cx="63818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𝒟</m:t>
                      </m:r>
                    </m:oMath>
                  </m:oMathPara>
                </a14:m>
                <a:endParaRPr lang="en-US" sz="3600" dirty="0"/>
              </a:p>
            </p:txBody>
          </p:sp>
        </mc:Choice>
        <mc:Fallback xmlns="">
          <p:sp>
            <p:nvSpPr>
              <p:cNvPr id="17" name="TextBox 16">
                <a:extLst>
                  <a:ext uri="{FF2B5EF4-FFF2-40B4-BE49-F238E27FC236}">
                    <a16:creationId xmlns:a16="http://schemas.microsoft.com/office/drawing/2014/main" id="{711A911A-FF5E-B195-296A-4C2BB488D3EB}"/>
                  </a:ext>
                </a:extLst>
              </p:cNvPr>
              <p:cNvSpPr txBox="1">
                <a:spLocks noRot="1" noChangeAspect="1" noMove="1" noResize="1" noEditPoints="1" noAdjustHandles="1" noChangeArrowheads="1" noChangeShapeType="1" noTextEdit="1"/>
              </p:cNvSpPr>
              <p:nvPr/>
            </p:nvSpPr>
            <p:spPr>
              <a:xfrm>
                <a:off x="1337695" y="1896081"/>
                <a:ext cx="638187" cy="646331"/>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73F51BE0-ABB6-2059-499A-4EFD10FD7985}"/>
              </a:ext>
            </a:extLst>
          </p:cNvPr>
          <p:cNvSpPr txBox="1"/>
          <p:nvPr/>
        </p:nvSpPr>
        <p:spPr>
          <a:xfrm>
            <a:off x="1867891" y="1856234"/>
            <a:ext cx="1423403" cy="646331"/>
          </a:xfrm>
          <a:prstGeom prst="rect">
            <a:avLst/>
          </a:prstGeom>
          <a:noFill/>
        </p:spPr>
        <p:txBody>
          <a:bodyPr wrap="none" rtlCol="0">
            <a:spAutoFit/>
          </a:bodyPr>
          <a:lstStyle/>
          <a:p>
            <a:r>
              <a:rPr lang="en-US" dirty="0"/>
              <a:t>experimental</a:t>
            </a:r>
            <a:br>
              <a:rPr lang="en-US" dirty="0"/>
            </a:br>
            <a:r>
              <a:rPr lang="en-US" dirty="0"/>
              <a:t>domains</a:t>
            </a:r>
          </a:p>
        </p:txBody>
      </p:sp>
      <p:sp>
        <p:nvSpPr>
          <p:cNvPr id="23" name="TextBox 22">
            <a:extLst>
              <a:ext uri="{FF2B5EF4-FFF2-40B4-BE49-F238E27FC236}">
                <a16:creationId xmlns:a16="http://schemas.microsoft.com/office/drawing/2014/main" id="{79D5E645-39BC-FE01-72E4-E9F62C238B62}"/>
              </a:ext>
            </a:extLst>
          </p:cNvPr>
          <p:cNvSpPr txBox="1"/>
          <p:nvPr/>
        </p:nvSpPr>
        <p:spPr>
          <a:xfrm>
            <a:off x="8504173" y="517338"/>
            <a:ext cx="3401724" cy="3046988"/>
          </a:xfrm>
          <a:prstGeom prst="rect">
            <a:avLst/>
          </a:prstGeom>
          <a:noFill/>
        </p:spPr>
        <p:txBody>
          <a:bodyPr wrap="square" rtlCol="0">
            <a:spAutoFit/>
          </a:bodyPr>
          <a:lstStyle/>
          <a:p>
            <a:pPr algn="r"/>
            <a:r>
              <a:rPr lang="en-US" sz="3200" dirty="0">
                <a:solidFill>
                  <a:schemeClr val="accent6">
                    <a:lumMod val="75000"/>
                  </a:schemeClr>
                </a:solidFill>
              </a:rPr>
              <a:t>A physical theory establishes logical dependencies between experimental domains</a:t>
            </a:r>
          </a:p>
        </p:txBody>
      </p:sp>
      <p:sp>
        <p:nvSpPr>
          <p:cNvPr id="10" name="Oval 9">
            <a:extLst>
              <a:ext uri="{FF2B5EF4-FFF2-40B4-BE49-F238E27FC236}">
                <a16:creationId xmlns:a16="http://schemas.microsoft.com/office/drawing/2014/main" id="{79635DE9-7061-AF7C-CB1C-FCC82C7C25E4}"/>
              </a:ext>
            </a:extLst>
          </p:cNvPr>
          <p:cNvSpPr/>
          <p:nvPr/>
        </p:nvSpPr>
        <p:spPr>
          <a:xfrm rot="20630301">
            <a:off x="1143297" y="2346169"/>
            <a:ext cx="4488908" cy="18140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7BBC82A-2100-7CF3-A789-2DAC00BD41E2}"/>
              </a:ext>
            </a:extLst>
          </p:cNvPr>
          <p:cNvSpPr txBox="1"/>
          <p:nvPr/>
        </p:nvSpPr>
        <p:spPr>
          <a:xfrm>
            <a:off x="5325130" y="2013167"/>
            <a:ext cx="893193" cy="646331"/>
          </a:xfrm>
          <a:prstGeom prst="rect">
            <a:avLst/>
          </a:prstGeom>
          <a:noFill/>
        </p:spPr>
        <p:txBody>
          <a:bodyPr wrap="none" rtlCol="0">
            <a:spAutoFit/>
          </a:bodyPr>
          <a:lstStyle/>
          <a:p>
            <a:pPr algn="r"/>
            <a:r>
              <a:rPr lang="en-US" dirty="0"/>
              <a:t>particle</a:t>
            </a:r>
            <a:br>
              <a:rPr lang="en-US" dirty="0"/>
            </a:br>
            <a:r>
              <a:rPr lang="en-US" dirty="0"/>
              <a:t>state</a:t>
            </a:r>
          </a:p>
        </p:txBody>
      </p:sp>
    </p:spTree>
    <p:extLst>
      <p:ext uri="{BB962C8B-B14F-4D97-AF65-F5344CB8AC3E}">
        <p14:creationId xmlns:p14="http://schemas.microsoft.com/office/powerpoint/2010/main" val="4131679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3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4129482" y="2843915"/>
            <a:ext cx="7879638" cy="461665"/>
          </a:xfrm>
          <a:prstGeom prst="rect">
            <a:avLst/>
          </a:prstGeom>
          <a:noFill/>
        </p:spPr>
        <p:txBody>
          <a:bodyPr wrap="square" rtlCol="0">
            <a:spAutoFit/>
          </a:bodyPr>
          <a:lstStyle/>
          <a:p>
            <a:r>
              <a:rPr lang="en-US" sz="2400" dirty="0"/>
              <a:t>Axiom: brings objects from the informal to the formal</a:t>
            </a:r>
          </a:p>
        </p:txBody>
      </p:sp>
      <p:grpSp>
        <p:nvGrpSpPr>
          <p:cNvPr id="6" name="Group 5">
            <a:extLst>
              <a:ext uri="{FF2B5EF4-FFF2-40B4-BE49-F238E27FC236}">
                <a16:creationId xmlns:a16="http://schemas.microsoft.com/office/drawing/2014/main" id="{797891B9-506E-6B9F-4B9E-4C0D7CC1364A}"/>
              </a:ext>
            </a:extLst>
          </p:cNvPr>
          <p:cNvGrpSpPr/>
          <p:nvPr/>
        </p:nvGrpSpPr>
        <p:grpSpPr>
          <a:xfrm>
            <a:off x="453928" y="2907261"/>
            <a:ext cx="3141467" cy="3195642"/>
            <a:chOff x="6564215" y="1073699"/>
            <a:chExt cx="4672586" cy="4753165"/>
          </a:xfrm>
        </p:grpSpPr>
        <p:sp>
          <p:nvSpPr>
            <p:cNvPr id="24" name="TextBox 23">
              <a:extLst>
                <a:ext uri="{FF2B5EF4-FFF2-40B4-BE49-F238E27FC236}">
                  <a16:creationId xmlns:a16="http://schemas.microsoft.com/office/drawing/2014/main" id="{B9E7BF1D-19EF-C36C-4459-D8F04E9A6F2E}"/>
                </a:ext>
              </a:extLst>
            </p:cNvPr>
            <p:cNvSpPr txBox="1"/>
            <p:nvPr/>
          </p:nvSpPr>
          <p:spPr>
            <a:xfrm>
              <a:off x="6838423" y="1105363"/>
              <a:ext cx="1834577" cy="681718"/>
            </a:xfrm>
            <a:prstGeom prst="rect">
              <a:avLst/>
            </a:prstGeom>
            <a:noFill/>
          </p:spPr>
          <p:txBody>
            <a:bodyPr wrap="none" rtlCol="0">
              <a:spAutoFit/>
            </a:bodyPr>
            <a:lstStyle/>
            <a:p>
              <a:pPr algn="ctr"/>
              <a:r>
                <a:rPr lang="en-US" sz="2400" dirty="0"/>
                <a:t>Informal</a:t>
              </a:r>
            </a:p>
          </p:txBody>
        </p:sp>
        <p:sp>
          <p:nvSpPr>
            <p:cNvPr id="28" name="TextBox 27">
              <a:extLst>
                <a:ext uri="{FF2B5EF4-FFF2-40B4-BE49-F238E27FC236}">
                  <a16:creationId xmlns:a16="http://schemas.microsoft.com/office/drawing/2014/main" id="{5C178465-519C-99EF-E889-4E1C4CF1412D}"/>
                </a:ext>
              </a:extLst>
            </p:cNvPr>
            <p:cNvSpPr txBox="1"/>
            <p:nvPr/>
          </p:nvSpPr>
          <p:spPr>
            <a:xfrm>
              <a:off x="9514188" y="1105363"/>
              <a:ext cx="1556493" cy="681718"/>
            </a:xfrm>
            <a:prstGeom prst="rect">
              <a:avLst/>
            </a:prstGeom>
            <a:noFill/>
          </p:spPr>
          <p:txBody>
            <a:bodyPr wrap="none" rtlCol="0">
              <a:spAutoFit/>
            </a:bodyPr>
            <a:lstStyle/>
            <a:p>
              <a:pPr algn="ctr"/>
              <a:r>
                <a:rPr lang="en-US" sz="2400" dirty="0"/>
                <a:t>Formal</a:t>
              </a:r>
            </a:p>
          </p:txBody>
        </p:sp>
        <p:cxnSp>
          <p:nvCxnSpPr>
            <p:cNvPr id="31" name="Straight Connector 30">
              <a:extLst>
                <a:ext uri="{FF2B5EF4-FFF2-40B4-BE49-F238E27FC236}">
                  <a16:creationId xmlns:a16="http://schemas.microsoft.com/office/drawing/2014/main" id="{31205F8F-AFA4-F595-91D8-6B4FFD123F23}"/>
                </a:ext>
              </a:extLst>
            </p:cNvPr>
            <p:cNvCxnSpPr>
              <a:cxnSpLocks/>
            </p:cNvCxnSpPr>
            <p:nvPr/>
          </p:nvCxnSpPr>
          <p:spPr>
            <a:xfrm>
              <a:off x="9106292" y="1073699"/>
              <a:ext cx="0" cy="47531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676634C-8105-821D-6AA0-0BD3B6DDE696}"/>
                </a:ext>
              </a:extLst>
            </p:cNvPr>
            <p:cNvSpPr txBox="1"/>
            <p:nvPr/>
          </p:nvSpPr>
          <p:spPr>
            <a:xfrm>
              <a:off x="7123465" y="1778351"/>
              <a:ext cx="1264493" cy="545374"/>
            </a:xfrm>
            <a:prstGeom prst="rect">
              <a:avLst/>
            </a:prstGeom>
            <a:noFill/>
          </p:spPr>
          <p:txBody>
            <a:bodyPr wrap="none" rtlCol="0">
              <a:spAutoFit/>
            </a:bodyPr>
            <a:lstStyle/>
            <a:p>
              <a:pPr algn="ctr"/>
              <a:r>
                <a:rPr lang="en-US" dirty="0"/>
                <a:t>physics</a:t>
              </a:r>
            </a:p>
          </p:txBody>
        </p:sp>
        <p:sp>
          <p:nvSpPr>
            <p:cNvPr id="33" name="TextBox 32">
              <a:extLst>
                <a:ext uri="{FF2B5EF4-FFF2-40B4-BE49-F238E27FC236}">
                  <a16:creationId xmlns:a16="http://schemas.microsoft.com/office/drawing/2014/main" id="{646D490E-9854-7F52-04AB-04AE7023761A}"/>
                </a:ext>
              </a:extLst>
            </p:cNvPr>
            <p:cNvSpPr txBox="1"/>
            <p:nvPr/>
          </p:nvSpPr>
          <p:spPr>
            <a:xfrm>
              <a:off x="9793124" y="1778351"/>
              <a:ext cx="998622" cy="545374"/>
            </a:xfrm>
            <a:prstGeom prst="rect">
              <a:avLst/>
            </a:prstGeom>
            <a:noFill/>
          </p:spPr>
          <p:txBody>
            <a:bodyPr wrap="none" rtlCol="0">
              <a:spAutoFit/>
            </a:bodyPr>
            <a:lstStyle/>
            <a:p>
              <a:pPr algn="ctr"/>
              <a:r>
                <a:rPr lang="en-US" dirty="0"/>
                <a:t>math</a:t>
              </a:r>
            </a:p>
          </p:txBody>
        </p:sp>
        <p:sp>
          <p:nvSpPr>
            <p:cNvPr id="34" name="Freeform: Shape 33">
              <a:extLst>
                <a:ext uri="{FF2B5EF4-FFF2-40B4-BE49-F238E27FC236}">
                  <a16:creationId xmlns:a16="http://schemas.microsoft.com/office/drawing/2014/main" id="{F3E13250-B18D-8628-2536-A1E54983C2D6}"/>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10E3934-8C23-D600-9256-4F7564EABB5E}"/>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B239034-9B72-0D75-F5BA-B297D7BF3DA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161A0D-7F22-870A-2749-E0DB06979745}"/>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2E2FB5-56B4-8416-EB30-709D21DB1D3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8DCD1C-2706-2AB7-EB77-672DC366E8C6}"/>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4759F04-A54A-CE31-60CB-D9C995559A6B}"/>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oon 43">
              <a:extLst>
                <a:ext uri="{FF2B5EF4-FFF2-40B4-BE49-F238E27FC236}">
                  <a16:creationId xmlns:a16="http://schemas.microsoft.com/office/drawing/2014/main" id="{96B7D9CC-9004-0818-30DD-FB6A2313EDE4}"/>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DF9AE58-6F07-2708-82E9-EAC2BB2B9F83}"/>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977F66-12E1-0E1B-8F4E-F0FC9CF8FEC1}"/>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47BD99-DEA8-F8D8-0D7D-9867BD13961C}"/>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016D72-99F3-9C20-C317-524564BC6A6F}"/>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758290E-BCCF-8C21-7DC7-6CC9D6B4D123}"/>
                </a:ext>
              </a:extLst>
            </p:cNvPr>
            <p:cNvCxnSpPr>
              <a:cxnSpLocks/>
            </p:cNvCxnSpPr>
            <p:nvPr/>
          </p:nvCxnSpPr>
          <p:spPr>
            <a:xfrm flipH="1" flipV="1">
              <a:off x="7956830" y="4512077"/>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BB73-CAD7-E7E5-0A4D-43BBEC9D3860}"/>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48384C4-F4C7-584F-A4C3-7A57D1784815}"/>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7B67525-CEAC-4CAC-3012-0B14E3284042}"/>
                </a:ext>
              </a:extLst>
            </p:cNvPr>
            <p:cNvGrpSpPr/>
            <p:nvPr/>
          </p:nvGrpSpPr>
          <p:grpSpPr>
            <a:xfrm>
              <a:off x="9722005" y="2925822"/>
              <a:ext cx="1514796" cy="1979841"/>
              <a:chOff x="9722005" y="2925822"/>
              <a:chExt cx="1514796" cy="1979841"/>
            </a:xfrm>
          </p:grpSpPr>
          <p:sp>
            <p:nvSpPr>
              <p:cNvPr id="69" name="Star: 5 Points 68">
                <a:extLst>
                  <a:ext uri="{FF2B5EF4-FFF2-40B4-BE49-F238E27FC236}">
                    <a16:creationId xmlns:a16="http://schemas.microsoft.com/office/drawing/2014/main" id="{02C65BFC-32F8-3BD5-23E6-35480ECBA265}"/>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AE1214-CE3C-B296-A91A-8D6D3D640672}"/>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8A811BF-D414-D9E7-5677-8C7E6CB69169}"/>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D14F1A0-2EF1-D427-8A90-D5CCA208A9C4}"/>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517D7F9-AA48-ED4B-8202-2AB302597424}"/>
                  </a:ext>
                </a:extLst>
              </p:cNvPr>
              <p:cNvGrpSpPr/>
              <p:nvPr/>
            </p:nvGrpSpPr>
            <p:grpSpPr>
              <a:xfrm>
                <a:off x="10348009" y="2925822"/>
                <a:ext cx="789094" cy="1707935"/>
                <a:chOff x="7355604" y="3217112"/>
                <a:chExt cx="789094" cy="1707935"/>
              </a:xfrm>
            </p:grpSpPr>
            <p:cxnSp>
              <p:nvCxnSpPr>
                <p:cNvPr id="80" name="Straight Arrow Connector 79">
                  <a:extLst>
                    <a:ext uri="{FF2B5EF4-FFF2-40B4-BE49-F238E27FC236}">
                      <a16:creationId xmlns:a16="http://schemas.microsoft.com/office/drawing/2014/main" id="{B61ECC32-F5C6-566D-9FBA-CA70F5FF9E52}"/>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AD308F-042E-62AD-5C34-91FF4AE0C02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FACBA0-80B2-C4DB-3EEB-F7082FFE1B93}"/>
                    </a:ext>
                  </a:extLst>
                </p:cNvPr>
                <p:cNvCxnSpPr>
                  <a:cxnSpLocks/>
                </p:cNvCxnSpPr>
                <p:nvPr/>
              </p:nvCxnSpPr>
              <p:spPr>
                <a:xfrm flipH="1" flipV="1">
                  <a:off x="8109230" y="4771485"/>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29A8BB7-D3BD-521E-C06B-7D28697E4D26}"/>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62" name="Arrow: Right 61">
              <a:extLst>
                <a:ext uri="{FF2B5EF4-FFF2-40B4-BE49-F238E27FC236}">
                  <a16:creationId xmlns:a16="http://schemas.microsoft.com/office/drawing/2014/main" id="{9A970CBA-2D57-6BDA-076A-8CAC80B48AEC}"/>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6725711-1DE1-9F33-E7EE-B4A0BEFFD8E7}"/>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59D41792-6311-B8A2-36A9-7DBB8AFA1EC8}"/>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98F13839-A5A6-ACEE-22C3-928DFDBDA2FB}"/>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E32904E1-AABA-CE6E-63B9-92D218AC7237}"/>
                </a:ext>
              </a:extLst>
            </p:cNvPr>
            <p:cNvCxnSpPr>
              <a:cxnSpLocks/>
            </p:cNvCxnSpPr>
            <p:nvPr/>
          </p:nvCxnSpPr>
          <p:spPr>
            <a:xfrm>
              <a:off x="7751155" y="4709756"/>
              <a:ext cx="134060" cy="771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2E191D63-C639-7E3E-20F8-6F9936197535}"/>
              </a:ext>
            </a:extLst>
          </p:cNvPr>
          <p:cNvSpPr txBox="1"/>
          <p:nvPr/>
        </p:nvSpPr>
        <p:spPr>
          <a:xfrm>
            <a:off x="4129482" y="4049747"/>
            <a:ext cx="5302736" cy="830997"/>
          </a:xfrm>
          <a:prstGeom prst="rect">
            <a:avLst/>
          </a:prstGeom>
          <a:noFill/>
        </p:spPr>
        <p:txBody>
          <a:bodyPr wrap="square" rtlCol="0">
            <a:spAutoFit/>
          </a:bodyPr>
          <a:lstStyle/>
          <a:p>
            <a:r>
              <a:rPr lang="en-US" sz="2400" dirty="0">
                <a:solidFill>
                  <a:schemeClr val="accent6">
                    <a:lumMod val="75000"/>
                  </a:schemeClr>
                </a:solidFill>
              </a:rPr>
              <a:t>Axioms/definitions should be formulated so that they are easy to justify…</a:t>
            </a:r>
          </a:p>
        </p:txBody>
      </p:sp>
      <p:sp>
        <p:nvSpPr>
          <p:cNvPr id="3" name="TextBox 2">
            <a:extLst>
              <a:ext uri="{FF2B5EF4-FFF2-40B4-BE49-F238E27FC236}">
                <a16:creationId xmlns:a16="http://schemas.microsoft.com/office/drawing/2014/main" id="{A8DFA846-2820-8F9D-2074-CF4AC279133A}"/>
              </a:ext>
            </a:extLst>
          </p:cNvPr>
          <p:cNvSpPr txBox="1"/>
          <p:nvPr/>
        </p:nvSpPr>
        <p:spPr>
          <a:xfrm>
            <a:off x="4129482" y="3330060"/>
            <a:ext cx="7879638" cy="461665"/>
          </a:xfrm>
          <a:prstGeom prst="rect">
            <a:avLst/>
          </a:prstGeom>
          <a:noFill/>
        </p:spPr>
        <p:txBody>
          <a:bodyPr wrap="square" rtlCol="0">
            <a:spAutoFit/>
          </a:bodyPr>
          <a:lstStyle/>
          <a:p>
            <a:r>
              <a:rPr lang="en-US" sz="2400" dirty="0"/>
              <a:t>Definition: further specializes formal objects</a:t>
            </a:r>
          </a:p>
        </p:txBody>
      </p:sp>
      <p:sp>
        <p:nvSpPr>
          <p:cNvPr id="9" name="TextBox 8">
            <a:extLst>
              <a:ext uri="{FF2B5EF4-FFF2-40B4-BE49-F238E27FC236}">
                <a16:creationId xmlns:a16="http://schemas.microsoft.com/office/drawing/2014/main" id="{E432AA7C-6745-8CA4-2AA9-7808F10FC50B}"/>
              </a:ext>
            </a:extLst>
          </p:cNvPr>
          <p:cNvSpPr txBox="1"/>
          <p:nvPr/>
        </p:nvSpPr>
        <p:spPr>
          <a:xfrm>
            <a:off x="4129482" y="4831647"/>
            <a:ext cx="5302736" cy="830997"/>
          </a:xfrm>
          <a:prstGeom prst="rect">
            <a:avLst/>
          </a:prstGeom>
          <a:noFill/>
        </p:spPr>
        <p:txBody>
          <a:bodyPr wrap="square" rtlCol="0">
            <a:spAutoFit/>
          </a:bodyPr>
          <a:lstStyle/>
          <a:p>
            <a:r>
              <a:rPr lang="en-US" sz="2400" dirty="0">
                <a:solidFill>
                  <a:srgbClr val="C00000"/>
                </a:solidFill>
              </a:rPr>
              <a:t>… not so that they follow trends in mathematics</a:t>
            </a:r>
          </a:p>
        </p:txBody>
      </p:sp>
    </p:spTree>
    <p:extLst>
      <p:ext uri="{BB962C8B-B14F-4D97-AF65-F5344CB8AC3E}">
        <p14:creationId xmlns:p14="http://schemas.microsoft.com/office/powerpoint/2010/main" val="3898500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4129482" y="2843915"/>
            <a:ext cx="7879638" cy="830997"/>
          </a:xfrm>
          <a:prstGeom prst="rect">
            <a:avLst/>
          </a:prstGeom>
          <a:noFill/>
        </p:spPr>
        <p:txBody>
          <a:bodyPr wrap="square" rtlCol="0">
            <a:spAutoFit/>
          </a:bodyPr>
          <a:lstStyle/>
          <a:p>
            <a:r>
              <a:rPr lang="en-US" sz="2400" dirty="0"/>
              <a:t>Physical objects are made “mathematically precise” by throwing out everything that can’t be made precise</a:t>
            </a:r>
          </a:p>
        </p:txBody>
      </p:sp>
      <p:grpSp>
        <p:nvGrpSpPr>
          <p:cNvPr id="6" name="Group 5">
            <a:extLst>
              <a:ext uri="{FF2B5EF4-FFF2-40B4-BE49-F238E27FC236}">
                <a16:creationId xmlns:a16="http://schemas.microsoft.com/office/drawing/2014/main" id="{797891B9-506E-6B9F-4B9E-4C0D7CC1364A}"/>
              </a:ext>
            </a:extLst>
          </p:cNvPr>
          <p:cNvGrpSpPr/>
          <p:nvPr/>
        </p:nvGrpSpPr>
        <p:grpSpPr>
          <a:xfrm>
            <a:off x="453928" y="2907261"/>
            <a:ext cx="3141467" cy="3195642"/>
            <a:chOff x="6564215" y="1073699"/>
            <a:chExt cx="4672586" cy="4753165"/>
          </a:xfrm>
        </p:grpSpPr>
        <p:sp>
          <p:nvSpPr>
            <p:cNvPr id="24" name="TextBox 23">
              <a:extLst>
                <a:ext uri="{FF2B5EF4-FFF2-40B4-BE49-F238E27FC236}">
                  <a16:creationId xmlns:a16="http://schemas.microsoft.com/office/drawing/2014/main" id="{B9E7BF1D-19EF-C36C-4459-D8F04E9A6F2E}"/>
                </a:ext>
              </a:extLst>
            </p:cNvPr>
            <p:cNvSpPr txBox="1"/>
            <p:nvPr/>
          </p:nvSpPr>
          <p:spPr>
            <a:xfrm>
              <a:off x="6838423" y="1105363"/>
              <a:ext cx="1834577" cy="681718"/>
            </a:xfrm>
            <a:prstGeom prst="rect">
              <a:avLst/>
            </a:prstGeom>
            <a:noFill/>
          </p:spPr>
          <p:txBody>
            <a:bodyPr wrap="none" rtlCol="0">
              <a:spAutoFit/>
            </a:bodyPr>
            <a:lstStyle/>
            <a:p>
              <a:pPr algn="ctr"/>
              <a:r>
                <a:rPr lang="en-US" sz="2400" dirty="0"/>
                <a:t>Informal</a:t>
              </a:r>
            </a:p>
          </p:txBody>
        </p:sp>
        <p:sp>
          <p:nvSpPr>
            <p:cNvPr id="28" name="TextBox 27">
              <a:extLst>
                <a:ext uri="{FF2B5EF4-FFF2-40B4-BE49-F238E27FC236}">
                  <a16:creationId xmlns:a16="http://schemas.microsoft.com/office/drawing/2014/main" id="{5C178465-519C-99EF-E889-4E1C4CF1412D}"/>
                </a:ext>
              </a:extLst>
            </p:cNvPr>
            <p:cNvSpPr txBox="1"/>
            <p:nvPr/>
          </p:nvSpPr>
          <p:spPr>
            <a:xfrm>
              <a:off x="9514188" y="1105363"/>
              <a:ext cx="1556493" cy="681718"/>
            </a:xfrm>
            <a:prstGeom prst="rect">
              <a:avLst/>
            </a:prstGeom>
            <a:noFill/>
          </p:spPr>
          <p:txBody>
            <a:bodyPr wrap="none" rtlCol="0">
              <a:spAutoFit/>
            </a:bodyPr>
            <a:lstStyle/>
            <a:p>
              <a:pPr algn="ctr"/>
              <a:r>
                <a:rPr lang="en-US" sz="2400" dirty="0"/>
                <a:t>Formal</a:t>
              </a:r>
            </a:p>
          </p:txBody>
        </p:sp>
        <p:cxnSp>
          <p:nvCxnSpPr>
            <p:cNvPr id="31" name="Straight Connector 30">
              <a:extLst>
                <a:ext uri="{FF2B5EF4-FFF2-40B4-BE49-F238E27FC236}">
                  <a16:creationId xmlns:a16="http://schemas.microsoft.com/office/drawing/2014/main" id="{31205F8F-AFA4-F595-91D8-6B4FFD123F23}"/>
                </a:ext>
              </a:extLst>
            </p:cNvPr>
            <p:cNvCxnSpPr>
              <a:cxnSpLocks/>
            </p:cNvCxnSpPr>
            <p:nvPr/>
          </p:nvCxnSpPr>
          <p:spPr>
            <a:xfrm>
              <a:off x="9106292" y="1073699"/>
              <a:ext cx="0" cy="4753165"/>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676634C-8105-821D-6AA0-0BD3B6DDE696}"/>
                </a:ext>
              </a:extLst>
            </p:cNvPr>
            <p:cNvSpPr txBox="1"/>
            <p:nvPr/>
          </p:nvSpPr>
          <p:spPr>
            <a:xfrm>
              <a:off x="7123465" y="1778351"/>
              <a:ext cx="1264493" cy="545374"/>
            </a:xfrm>
            <a:prstGeom prst="rect">
              <a:avLst/>
            </a:prstGeom>
            <a:noFill/>
          </p:spPr>
          <p:txBody>
            <a:bodyPr wrap="none" rtlCol="0">
              <a:spAutoFit/>
            </a:bodyPr>
            <a:lstStyle/>
            <a:p>
              <a:pPr algn="ctr"/>
              <a:r>
                <a:rPr lang="en-US" dirty="0"/>
                <a:t>physics</a:t>
              </a:r>
            </a:p>
          </p:txBody>
        </p:sp>
        <p:sp>
          <p:nvSpPr>
            <p:cNvPr id="33" name="TextBox 32">
              <a:extLst>
                <a:ext uri="{FF2B5EF4-FFF2-40B4-BE49-F238E27FC236}">
                  <a16:creationId xmlns:a16="http://schemas.microsoft.com/office/drawing/2014/main" id="{646D490E-9854-7F52-04AB-04AE7023761A}"/>
                </a:ext>
              </a:extLst>
            </p:cNvPr>
            <p:cNvSpPr txBox="1"/>
            <p:nvPr/>
          </p:nvSpPr>
          <p:spPr>
            <a:xfrm>
              <a:off x="9793124" y="1778351"/>
              <a:ext cx="998622" cy="545374"/>
            </a:xfrm>
            <a:prstGeom prst="rect">
              <a:avLst/>
            </a:prstGeom>
            <a:noFill/>
          </p:spPr>
          <p:txBody>
            <a:bodyPr wrap="none" rtlCol="0">
              <a:spAutoFit/>
            </a:bodyPr>
            <a:lstStyle/>
            <a:p>
              <a:pPr algn="ctr"/>
              <a:r>
                <a:rPr lang="en-US" dirty="0"/>
                <a:t>math</a:t>
              </a:r>
            </a:p>
          </p:txBody>
        </p:sp>
        <p:sp>
          <p:nvSpPr>
            <p:cNvPr id="34" name="Freeform: Shape 33">
              <a:extLst>
                <a:ext uri="{FF2B5EF4-FFF2-40B4-BE49-F238E27FC236}">
                  <a16:creationId xmlns:a16="http://schemas.microsoft.com/office/drawing/2014/main" id="{F3E13250-B18D-8628-2536-A1E54983C2D6}"/>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B10E3934-8C23-D600-9256-4F7564EABB5E}"/>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EB239034-9B72-0D75-F5BA-B297D7BF3DA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161A0D-7F22-870A-2749-E0DB06979745}"/>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452E2FB5-56B4-8416-EB30-709D21DB1D3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C8DCD1C-2706-2AB7-EB77-672DC366E8C6}"/>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4759F04-A54A-CE31-60CB-D9C995559A6B}"/>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56000">
                  <a:srgbClr val="3C1A56"/>
                </a:gs>
                <a:gs pos="100000">
                  <a:schemeClr val="bg1"/>
                </a:gs>
                <a:gs pos="12000">
                  <a:srgbClr val="7030A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oon 43">
              <a:extLst>
                <a:ext uri="{FF2B5EF4-FFF2-40B4-BE49-F238E27FC236}">
                  <a16:creationId xmlns:a16="http://schemas.microsoft.com/office/drawing/2014/main" id="{96B7D9CC-9004-0818-30DD-FB6A2313EDE4}"/>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DF9AE58-6F07-2708-82E9-EAC2BB2B9F83}"/>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A977F66-12E1-0E1B-8F4E-F0FC9CF8FEC1}"/>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47BD99-DEA8-F8D8-0D7D-9867BD13961C}"/>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F016D72-99F3-9C20-C317-524564BC6A6F}"/>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758290E-BCCF-8C21-7DC7-6CC9D6B4D123}"/>
                </a:ext>
              </a:extLst>
            </p:cNvPr>
            <p:cNvCxnSpPr>
              <a:cxnSpLocks/>
            </p:cNvCxnSpPr>
            <p:nvPr/>
          </p:nvCxnSpPr>
          <p:spPr>
            <a:xfrm flipH="1" flipV="1">
              <a:off x="7956830" y="4512077"/>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5EABB73-CAD7-E7E5-0A4D-43BBEC9D3860}"/>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48384C4-F4C7-584F-A4C3-7A57D1784815}"/>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7B67525-CEAC-4CAC-3012-0B14E3284042}"/>
                </a:ext>
              </a:extLst>
            </p:cNvPr>
            <p:cNvGrpSpPr/>
            <p:nvPr/>
          </p:nvGrpSpPr>
          <p:grpSpPr>
            <a:xfrm>
              <a:off x="9722005" y="2925822"/>
              <a:ext cx="1514796" cy="1979841"/>
              <a:chOff x="9722005" y="2925822"/>
              <a:chExt cx="1514796" cy="1979841"/>
            </a:xfrm>
          </p:grpSpPr>
          <p:sp>
            <p:nvSpPr>
              <p:cNvPr id="69" name="Star: 5 Points 68">
                <a:extLst>
                  <a:ext uri="{FF2B5EF4-FFF2-40B4-BE49-F238E27FC236}">
                    <a16:creationId xmlns:a16="http://schemas.microsoft.com/office/drawing/2014/main" id="{02C65BFC-32F8-3BD5-23E6-35480ECBA265}"/>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CAE1214-CE3C-B296-A91A-8D6D3D640672}"/>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F8A811BF-D414-D9E7-5677-8C7E6CB69169}"/>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D14F1A0-2EF1-D427-8A90-D5CCA208A9C4}"/>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517D7F9-AA48-ED4B-8202-2AB302597424}"/>
                  </a:ext>
                </a:extLst>
              </p:cNvPr>
              <p:cNvGrpSpPr/>
              <p:nvPr/>
            </p:nvGrpSpPr>
            <p:grpSpPr>
              <a:xfrm>
                <a:off x="10348009" y="2925822"/>
                <a:ext cx="789094" cy="1707935"/>
                <a:chOff x="7355604" y="3217112"/>
                <a:chExt cx="789094" cy="1707935"/>
              </a:xfrm>
            </p:grpSpPr>
            <p:cxnSp>
              <p:nvCxnSpPr>
                <p:cNvPr id="80" name="Straight Arrow Connector 79">
                  <a:extLst>
                    <a:ext uri="{FF2B5EF4-FFF2-40B4-BE49-F238E27FC236}">
                      <a16:creationId xmlns:a16="http://schemas.microsoft.com/office/drawing/2014/main" id="{B61ECC32-F5C6-566D-9FBA-CA70F5FF9E52}"/>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9AD308F-042E-62AD-5C34-91FF4AE0C02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DFACBA0-80B2-C4DB-3EEB-F7082FFE1B93}"/>
                    </a:ext>
                  </a:extLst>
                </p:cNvPr>
                <p:cNvCxnSpPr>
                  <a:cxnSpLocks/>
                </p:cNvCxnSpPr>
                <p:nvPr/>
              </p:nvCxnSpPr>
              <p:spPr>
                <a:xfrm flipH="1" flipV="1">
                  <a:off x="8109230" y="4771485"/>
                  <a:ext cx="35468" cy="15356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29A8BB7-D3BD-521E-C06B-7D28697E4D26}"/>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62" name="Arrow: Right 61">
              <a:extLst>
                <a:ext uri="{FF2B5EF4-FFF2-40B4-BE49-F238E27FC236}">
                  <a16:creationId xmlns:a16="http://schemas.microsoft.com/office/drawing/2014/main" id="{9A970CBA-2D57-6BDA-076A-8CAC80B48AEC}"/>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6725711-1DE1-9F33-E7EE-B4A0BEFFD8E7}"/>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59D41792-6311-B8A2-36A9-7DBB8AFA1EC8}"/>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98F13839-A5A6-ACEE-22C3-928DFDBDA2FB}"/>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E32904E1-AABA-CE6E-63B9-92D218AC7237}"/>
                </a:ext>
              </a:extLst>
            </p:cNvPr>
            <p:cNvCxnSpPr>
              <a:cxnSpLocks/>
            </p:cNvCxnSpPr>
            <p:nvPr/>
          </p:nvCxnSpPr>
          <p:spPr>
            <a:xfrm>
              <a:off x="7751155" y="4709756"/>
              <a:ext cx="134060" cy="7717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FA846-2820-8F9D-2074-CF4AC279133A}"/>
              </a:ext>
            </a:extLst>
          </p:cNvPr>
          <p:cNvSpPr txBox="1"/>
          <p:nvPr/>
        </p:nvSpPr>
        <p:spPr>
          <a:xfrm>
            <a:off x="4129482" y="3772020"/>
            <a:ext cx="6043218" cy="830997"/>
          </a:xfrm>
          <a:prstGeom prst="rect">
            <a:avLst/>
          </a:prstGeom>
          <a:noFill/>
        </p:spPr>
        <p:txBody>
          <a:bodyPr wrap="square" rtlCol="0">
            <a:spAutoFit/>
          </a:bodyPr>
          <a:lstStyle/>
          <a:p>
            <a:r>
              <a:rPr lang="en-US" sz="2400" dirty="0">
                <a:solidFill>
                  <a:srgbClr val="C00000"/>
                </a:solidFill>
              </a:rPr>
              <a:t>Syntax, grammar, meaning, … can’t be made precise, so are not part of the formal system</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DBBC68-745A-E2C5-C65E-FBACE8E83613}"/>
                  </a:ext>
                </a:extLst>
              </p:cNvPr>
              <p:cNvSpPr txBox="1"/>
              <p:nvPr/>
            </p:nvSpPr>
            <p:spPr>
              <a:xfrm>
                <a:off x="4129482" y="4643244"/>
                <a:ext cx="6043218" cy="461665"/>
              </a:xfrm>
              <a:prstGeom prst="rect">
                <a:avLst/>
              </a:prstGeom>
              <a:noFill/>
            </p:spPr>
            <p:txBody>
              <a:bodyPr wrap="square" rtlCol="0">
                <a:spAutoFit/>
              </a:bodyPr>
              <a:lstStyle/>
              <a:p>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Statements are primitive objects</a:t>
                </a:r>
              </a:p>
            </p:txBody>
          </p:sp>
        </mc:Choice>
        <mc:Fallback xmlns="">
          <p:sp>
            <p:nvSpPr>
              <p:cNvPr id="10" name="TextBox 9">
                <a:extLst>
                  <a:ext uri="{FF2B5EF4-FFF2-40B4-BE49-F238E27FC236}">
                    <a16:creationId xmlns:a16="http://schemas.microsoft.com/office/drawing/2014/main" id="{9DDBBC68-745A-E2C5-C65E-FBACE8E83613}"/>
                  </a:ext>
                </a:extLst>
              </p:cNvPr>
              <p:cNvSpPr txBox="1">
                <a:spLocks noRot="1" noChangeAspect="1" noMove="1" noResize="1" noEditPoints="1" noAdjustHandles="1" noChangeArrowheads="1" noChangeShapeType="1" noTextEdit="1"/>
              </p:cNvSpPr>
              <p:nvPr/>
            </p:nvSpPr>
            <p:spPr>
              <a:xfrm>
                <a:off x="4129482" y="4643244"/>
                <a:ext cx="6043218" cy="461665"/>
              </a:xfrm>
              <a:prstGeom prst="rect">
                <a:avLst/>
              </a:prstGeom>
              <a:blipFill>
                <a:blip r:embed="rId6"/>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7360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9A38C2F5-E849-3C9B-2ACF-066788934CD4}"/>
              </a:ext>
            </a:extLst>
          </p:cNvPr>
          <p:cNvPicPr>
            <a:picLocks noChangeAspect="1"/>
          </p:cNvPicPr>
          <p:nvPr/>
        </p:nvPicPr>
        <p:blipFill rotWithShape="1">
          <a:blip r:embed="rId3"/>
          <a:srcRect l="1602" r="680"/>
          <a:stretch/>
        </p:blipFill>
        <p:spPr>
          <a:xfrm>
            <a:off x="597610" y="1946812"/>
            <a:ext cx="8386852" cy="698966"/>
          </a:xfrm>
          <a:prstGeom prst="rect">
            <a:avLst/>
          </a:prstGeom>
        </p:spPr>
      </p:pic>
      <p:pic>
        <p:nvPicPr>
          <p:cNvPr id="7" name="Picture 6">
            <a:extLst>
              <a:ext uri="{FF2B5EF4-FFF2-40B4-BE49-F238E27FC236}">
                <a16:creationId xmlns:a16="http://schemas.microsoft.com/office/drawing/2014/main" id="{666D881E-519B-D00E-7CDA-E12C3633871B}"/>
              </a:ext>
            </a:extLst>
          </p:cNvPr>
          <p:cNvPicPr>
            <a:picLocks noChangeAspect="1"/>
          </p:cNvPicPr>
          <p:nvPr/>
        </p:nvPicPr>
        <p:blipFill rotWithShape="1">
          <a:blip r:embed="rId4"/>
          <a:srcRect l="3133" t="28602" r="1616" b="21219"/>
          <a:stretch/>
        </p:blipFill>
        <p:spPr>
          <a:xfrm>
            <a:off x="597610" y="206195"/>
            <a:ext cx="8386853" cy="538303"/>
          </a:xfrm>
          <a:prstGeom prst="rect">
            <a:avLst/>
          </a:prstGeom>
        </p:spPr>
      </p:pic>
      <p:pic>
        <p:nvPicPr>
          <p:cNvPr id="8" name="Content Placeholder 7">
            <a:extLst>
              <a:ext uri="{FF2B5EF4-FFF2-40B4-BE49-F238E27FC236}">
                <a16:creationId xmlns:a16="http://schemas.microsoft.com/office/drawing/2014/main" id="{0A7E5177-358E-F543-0BAF-C4A16AC132B6}"/>
              </a:ext>
            </a:extLst>
          </p:cNvPr>
          <p:cNvPicPr>
            <a:picLocks noGrp="1" noChangeAspect="1"/>
          </p:cNvPicPr>
          <p:nvPr>
            <p:ph idx="1"/>
          </p:nvPr>
        </p:nvPicPr>
        <p:blipFill rotWithShape="1">
          <a:blip r:embed="rId5"/>
          <a:srcRect l="2246" t="13194" r="2799" b="10975"/>
          <a:stretch/>
        </p:blipFill>
        <p:spPr>
          <a:xfrm>
            <a:off x="597612" y="837302"/>
            <a:ext cx="8386856" cy="1029309"/>
          </a:xfrm>
          <a:prstGeom prst="rect">
            <a:avLst/>
          </a:prstGeom>
        </p:spPr>
      </p:pic>
      <p:cxnSp>
        <p:nvCxnSpPr>
          <p:cNvPr id="72" name="Straight Arrow Connector 71">
            <a:extLst>
              <a:ext uri="{FF2B5EF4-FFF2-40B4-BE49-F238E27FC236}">
                <a16:creationId xmlns:a16="http://schemas.microsoft.com/office/drawing/2014/main" id="{1CC80F31-18D6-B9EA-DA98-6748B3700D9E}"/>
              </a:ext>
            </a:extLst>
          </p:cNvPr>
          <p:cNvCxnSpPr>
            <a:cxnSpLocks/>
          </p:cNvCxnSpPr>
          <p:nvPr/>
        </p:nvCxnSpPr>
        <p:spPr>
          <a:xfrm flipH="1">
            <a:off x="9123374" y="837302"/>
            <a:ext cx="1250903" cy="21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B97953F-470D-8D4C-FBBB-F3634F900D32}"/>
              </a:ext>
            </a:extLst>
          </p:cNvPr>
          <p:cNvCxnSpPr>
            <a:cxnSpLocks/>
          </p:cNvCxnSpPr>
          <p:nvPr/>
        </p:nvCxnSpPr>
        <p:spPr>
          <a:xfrm flipH="1" flipV="1">
            <a:off x="9123374" y="1659636"/>
            <a:ext cx="1250903" cy="103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24EF31-0B1D-6181-186A-9CABC1C2CFB2}"/>
              </a:ext>
            </a:extLst>
          </p:cNvPr>
          <p:cNvSpPr txBox="1"/>
          <p:nvPr/>
        </p:nvSpPr>
        <p:spPr>
          <a:xfrm>
            <a:off x="10441127" y="609366"/>
            <a:ext cx="1420774" cy="369332"/>
          </a:xfrm>
          <a:prstGeom prst="rect">
            <a:avLst/>
          </a:prstGeom>
          <a:noFill/>
        </p:spPr>
        <p:txBody>
          <a:bodyPr wrap="none" rtlCol="0">
            <a:spAutoFit/>
          </a:bodyPr>
          <a:lstStyle/>
          <a:p>
            <a:r>
              <a:rPr lang="en-US" dirty="0"/>
              <a:t>Informal part</a:t>
            </a:r>
          </a:p>
        </p:txBody>
      </p:sp>
      <p:sp>
        <p:nvSpPr>
          <p:cNvPr id="77" name="TextBox 76">
            <a:extLst>
              <a:ext uri="{FF2B5EF4-FFF2-40B4-BE49-F238E27FC236}">
                <a16:creationId xmlns:a16="http://schemas.microsoft.com/office/drawing/2014/main" id="{4253875D-085A-8058-224E-7CFFABDC171E}"/>
              </a:ext>
            </a:extLst>
          </p:cNvPr>
          <p:cNvSpPr txBox="1"/>
          <p:nvPr/>
        </p:nvSpPr>
        <p:spPr>
          <a:xfrm>
            <a:off x="10441127" y="1578666"/>
            <a:ext cx="1279581" cy="369332"/>
          </a:xfrm>
          <a:prstGeom prst="rect">
            <a:avLst/>
          </a:prstGeom>
          <a:noFill/>
        </p:spPr>
        <p:txBody>
          <a:bodyPr wrap="none" rtlCol="0">
            <a:spAutoFit/>
          </a:bodyPr>
          <a:lstStyle/>
          <a:p>
            <a:r>
              <a:rPr lang="en-US" dirty="0"/>
              <a:t>Formal part</a:t>
            </a:r>
          </a:p>
        </p:txBody>
      </p:sp>
      <p:cxnSp>
        <p:nvCxnSpPr>
          <p:cNvPr id="79" name="Straight Connector 78">
            <a:extLst>
              <a:ext uri="{FF2B5EF4-FFF2-40B4-BE49-F238E27FC236}">
                <a16:creationId xmlns:a16="http://schemas.microsoft.com/office/drawing/2014/main" id="{60FA3510-EFB1-5159-9B5D-256A1B2253EB}"/>
              </a:ext>
            </a:extLst>
          </p:cNvPr>
          <p:cNvCxnSpPr>
            <a:cxnSpLocks/>
          </p:cNvCxnSpPr>
          <p:nvPr/>
        </p:nvCxnSpPr>
        <p:spPr>
          <a:xfrm>
            <a:off x="8984468" y="814252"/>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40E6286-0E64-A2E9-FC58-02C1EF9EE990}"/>
              </a:ext>
            </a:extLst>
          </p:cNvPr>
          <p:cNvCxnSpPr>
            <a:cxnSpLocks/>
          </p:cNvCxnSpPr>
          <p:nvPr/>
        </p:nvCxnSpPr>
        <p:spPr>
          <a:xfrm>
            <a:off x="8984468" y="1423634"/>
            <a:ext cx="0" cy="472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3534868-3DBA-A91C-9211-B4C1B14656E6}"/>
              </a:ext>
            </a:extLst>
          </p:cNvPr>
          <p:cNvSpPr txBox="1"/>
          <p:nvPr/>
        </p:nvSpPr>
        <p:spPr>
          <a:xfrm>
            <a:off x="119730" y="2843915"/>
            <a:ext cx="11889390" cy="830997"/>
          </a:xfrm>
          <a:prstGeom prst="rect">
            <a:avLst/>
          </a:prstGeom>
          <a:noFill/>
        </p:spPr>
        <p:txBody>
          <a:bodyPr wrap="square" rtlCol="0">
            <a:spAutoFit/>
          </a:bodyPr>
          <a:lstStyle/>
          <a:p>
            <a:r>
              <a:rPr lang="en-US" sz="2400" dirty="0"/>
              <a:t>In mathematics, primitive objects (i.e. those that are left unspecified) must be elements of a set. The logical context, then, has two functions:</a:t>
            </a:r>
          </a:p>
        </p:txBody>
      </p:sp>
      <p:sp>
        <p:nvSpPr>
          <p:cNvPr id="87" name="Rectangle 86">
            <a:extLst>
              <a:ext uri="{FF2B5EF4-FFF2-40B4-BE49-F238E27FC236}">
                <a16:creationId xmlns:a16="http://schemas.microsoft.com/office/drawing/2014/main" id="{406FA5C2-61F0-688C-3DD5-2F6A650E3F56}"/>
              </a:ext>
            </a:extLst>
          </p:cNvPr>
          <p:cNvSpPr/>
          <p:nvPr/>
        </p:nvSpPr>
        <p:spPr>
          <a:xfrm>
            <a:off x="597610" y="2431711"/>
            <a:ext cx="8386837" cy="220490"/>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E135EB2-95B1-5F2F-1592-A37E0A543EA0}"/>
              </a:ext>
            </a:extLst>
          </p:cNvPr>
          <p:cNvSpPr txBox="1"/>
          <p:nvPr/>
        </p:nvSpPr>
        <p:spPr>
          <a:xfrm>
            <a:off x="888769" y="3848092"/>
            <a:ext cx="7499327" cy="830997"/>
          </a:xfrm>
          <a:prstGeom prst="rect">
            <a:avLst/>
          </a:prstGeom>
          <a:noFill/>
        </p:spPr>
        <p:txBody>
          <a:bodyPr wrap="square" rtlCol="0">
            <a:spAutoFit/>
          </a:bodyPr>
          <a:lstStyle/>
          <a:p>
            <a:r>
              <a:rPr lang="en-US" sz="2400" dirty="0"/>
              <a:t>1) in the formal system, it is the “container” for the primitive objects (i.e. the statements)</a:t>
            </a:r>
          </a:p>
        </p:txBody>
      </p:sp>
      <p:sp>
        <p:nvSpPr>
          <p:cNvPr id="11" name="TextBox 10">
            <a:extLst>
              <a:ext uri="{FF2B5EF4-FFF2-40B4-BE49-F238E27FC236}">
                <a16:creationId xmlns:a16="http://schemas.microsoft.com/office/drawing/2014/main" id="{7CB94CB3-F5A4-549B-45A3-711A472402B5}"/>
              </a:ext>
            </a:extLst>
          </p:cNvPr>
          <p:cNvSpPr txBox="1"/>
          <p:nvPr/>
        </p:nvSpPr>
        <p:spPr>
          <a:xfrm>
            <a:off x="888769" y="4852269"/>
            <a:ext cx="7499327" cy="830997"/>
          </a:xfrm>
          <a:prstGeom prst="rect">
            <a:avLst/>
          </a:prstGeom>
          <a:noFill/>
        </p:spPr>
        <p:txBody>
          <a:bodyPr wrap="square" rtlCol="0">
            <a:spAutoFit/>
          </a:bodyPr>
          <a:lstStyle/>
          <a:p>
            <a:r>
              <a:rPr lang="en-US" sz="2400" dirty="0"/>
              <a:t>2) in the informal system, consistency/semantics/… are properties of groups of statements (i.e. of the context)</a:t>
            </a:r>
          </a:p>
        </p:txBody>
      </p:sp>
    </p:spTree>
    <p:extLst>
      <p:ext uri="{BB962C8B-B14F-4D97-AF65-F5344CB8AC3E}">
        <p14:creationId xmlns:p14="http://schemas.microsoft.com/office/powerpoint/2010/main" val="3587351870"/>
      </p:ext>
    </p:extLst>
  </p:cSld>
  <p:clrMapOvr>
    <a:masterClrMapping/>
  </p:clrMapOvr>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48565</TotalTime>
  <Words>4773</Words>
  <Application>Microsoft Office PowerPoint</Application>
  <PresentationFormat>Widescreen</PresentationFormat>
  <Paragraphs>1372</Paragraphs>
  <Slides>66</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Cambria Math</vt:lpstr>
      <vt:lpstr>Wingdings</vt:lpstr>
      <vt:lpstr>Office Theme</vt:lpstr>
      <vt:lpstr>The Logic of Experimental Verifiability</vt:lpstr>
      <vt:lpstr>PowerPoint Presentation</vt:lpstr>
      <vt:lpstr>PowerPoint Presentation</vt:lpstr>
      <vt:lpstr>PowerPoint Presentation</vt:lpstr>
      <vt:lpstr>Logical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assignments and logical relationships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Verifiable statements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algebras</vt:lpstr>
      <vt:lpstr>Experimental domain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241</cp:revision>
  <dcterms:created xsi:type="dcterms:W3CDTF">2021-04-07T15:17:47Z</dcterms:created>
  <dcterms:modified xsi:type="dcterms:W3CDTF">2024-09-28T20:41:09Z</dcterms:modified>
</cp:coreProperties>
</file>